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0"/>
  </p:notesMasterIdLst>
  <p:handoutMasterIdLst>
    <p:handoutMasterId r:id="rId51"/>
  </p:handoutMasterIdLst>
  <p:sldIdLst>
    <p:sldId id="256" r:id="rId2"/>
    <p:sldId id="384" r:id="rId3"/>
    <p:sldId id="423" r:id="rId4"/>
    <p:sldId id="348" r:id="rId5"/>
    <p:sldId id="349" r:id="rId6"/>
    <p:sldId id="374" r:id="rId7"/>
    <p:sldId id="350" r:id="rId8"/>
    <p:sldId id="424" r:id="rId9"/>
    <p:sldId id="385" r:id="rId10"/>
    <p:sldId id="379" r:id="rId11"/>
    <p:sldId id="386" r:id="rId12"/>
    <p:sldId id="375" r:id="rId13"/>
    <p:sldId id="376" r:id="rId14"/>
    <p:sldId id="352" r:id="rId15"/>
    <p:sldId id="353" r:id="rId16"/>
    <p:sldId id="387" r:id="rId17"/>
    <p:sldId id="382" r:id="rId18"/>
    <p:sldId id="378" r:id="rId19"/>
    <p:sldId id="381" r:id="rId20"/>
    <p:sldId id="383" r:id="rId21"/>
    <p:sldId id="425" r:id="rId22"/>
    <p:sldId id="426" r:id="rId23"/>
    <p:sldId id="391" r:id="rId24"/>
    <p:sldId id="405" r:id="rId25"/>
    <p:sldId id="393" r:id="rId26"/>
    <p:sldId id="394" r:id="rId27"/>
    <p:sldId id="395" r:id="rId28"/>
    <p:sldId id="396" r:id="rId29"/>
    <p:sldId id="410" r:id="rId30"/>
    <p:sldId id="397" r:id="rId31"/>
    <p:sldId id="408" r:id="rId32"/>
    <p:sldId id="399" r:id="rId33"/>
    <p:sldId id="400" r:id="rId34"/>
    <p:sldId id="372" r:id="rId35"/>
    <p:sldId id="411" r:id="rId36"/>
    <p:sldId id="373" r:id="rId37"/>
    <p:sldId id="412" r:id="rId38"/>
    <p:sldId id="377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380" r:id="rId49"/>
  </p:sldIdLst>
  <p:sldSz cx="9144000" cy="5143500" type="screen16x9"/>
  <p:notesSz cx="6858000" cy="994727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99E"/>
    <a:srgbClr val="2676FF"/>
    <a:srgbClr val="4254A4"/>
    <a:srgbClr val="3350A2"/>
    <a:srgbClr val="536EB5"/>
    <a:srgbClr val="FFFFFF"/>
    <a:srgbClr val="004ACA"/>
    <a:srgbClr val="468AFF"/>
    <a:srgbClr val="0093F4"/>
    <a:srgbClr val="036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 autoAdjust="0"/>
    <p:restoredTop sz="94608" autoAdjust="0"/>
  </p:normalViewPr>
  <p:slideViewPr>
    <p:cSldViewPr>
      <p:cViewPr varScale="1">
        <p:scale>
          <a:sx n="204" d="100"/>
          <a:sy n="204" d="100"/>
        </p:scale>
        <p:origin x="148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6C0AAD1-B8BD-43C4-AD38-276847129620}" type="datetimeFigureOut">
              <a:rPr lang="zh-CN" altLang="en-US"/>
              <a:pPr>
                <a:defRPr/>
              </a:pPr>
              <a:t>2024/2/27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BA62DDB-11EA-4788-AF0F-7A6A5D599C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71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" y="746125"/>
            <a:ext cx="662940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50292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F4BA8F3-2950-4F7A-BE7D-4437F2E998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144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56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11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7143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1639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547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1342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3429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1764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D9E5A52-7422-45ED-A4E6-B42DE0AC0FD3}" type="slidenum">
              <a:rPr lang="en-US" altLang="zh-CN" smtClean="0"/>
              <a:t>30</a:t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" y="746125"/>
            <a:ext cx="6629400" cy="3730625"/>
          </a:xfrm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 </a:t>
            </a:r>
            <a:r>
              <a:rPr lang="zh-CN" altLang="en-US"/>
              <a:t>还有如下程序：</a:t>
            </a:r>
          </a:p>
          <a:p>
            <a:pPr eaLnBrk="1" hangingPunct="1"/>
            <a:r>
              <a:rPr lang="zh-CN" altLang="en-US"/>
              <a:t>    * </a:t>
            </a:r>
            <a:r>
              <a:rPr lang="en-US" altLang="zh-CN"/>
              <a:t>javah </a:t>
            </a:r>
            <a:r>
              <a:rPr lang="zh-CN" altLang="en-US"/>
              <a:t>头文件生成器</a:t>
            </a:r>
            <a:br>
              <a:rPr lang="zh-CN" altLang="en-US"/>
            </a:br>
            <a:r>
              <a:rPr lang="zh-CN" altLang="en-US"/>
              <a:t>　* </a:t>
            </a:r>
            <a:r>
              <a:rPr lang="en-US" altLang="zh-CN"/>
              <a:t>javap </a:t>
            </a:r>
            <a:r>
              <a:rPr lang="zh-CN" altLang="en-US"/>
              <a:t>类文件反汇编器</a:t>
            </a:r>
            <a:br>
              <a:rPr lang="zh-CN" altLang="en-US"/>
            </a:br>
            <a:r>
              <a:rPr lang="zh-CN" altLang="en-US"/>
              <a:t>　　* </a:t>
            </a:r>
            <a:r>
              <a:rPr lang="en-US" altLang="zh-CN"/>
              <a:t>jdb Java </a:t>
            </a:r>
            <a:r>
              <a:rPr lang="zh-CN" altLang="en-US"/>
              <a:t>语言调试器</a:t>
            </a:r>
            <a:br>
              <a:rPr lang="zh-CN" altLang="en-US"/>
            </a:br>
            <a:r>
              <a:rPr lang="zh-CN" altLang="en-US"/>
              <a:t>　　这些文件包括在</a:t>
            </a:r>
            <a:r>
              <a:rPr lang="en-US" altLang="zh-CN"/>
              <a:t>/java/bin/</a:t>
            </a:r>
            <a:r>
              <a:rPr lang="zh-CN" altLang="en-US"/>
              <a:t>目录中，设置了路径就可以在任何目录中运行。</a:t>
            </a:r>
          </a:p>
        </p:txBody>
      </p:sp>
    </p:spTree>
    <p:extLst>
      <p:ext uri="{BB962C8B-B14F-4D97-AF65-F5344CB8AC3E}">
        <p14:creationId xmlns:p14="http://schemas.microsoft.com/office/powerpoint/2010/main" val="3013174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246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964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286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326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56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7932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959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986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646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716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9DB6B-E7DD-415D-961B-A7410E1711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82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73A-28EE-4E22-9680-B0A749E43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7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5715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485900"/>
            <a:ext cx="7772400" cy="3086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EA514-5EC4-4B8F-B844-830A1FD368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66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78D6E-3735-43A5-A689-D1D8D71630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64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8C20A-A0FF-4A43-AA14-B3BFDFA66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61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0E153-589B-49CD-938F-A868FCBE6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F76ED-B896-4459-B045-DAAC3E3CB4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0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7CA6-C042-4E1C-956E-75FF792D26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27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1B5B9-5344-4E86-8C14-E112155885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5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5CA8B-3DA5-4614-9364-75A1AFB738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7A9D5-32E7-4945-9EE4-3478F3229C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69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0099FF"/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5782"/>
            <a:ext cx="7772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0BE1C80-7C89-4E65-ADA3-CE4D166211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-9525" y="4681835"/>
            <a:ext cx="9144000" cy="461665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50000">
                <a:srgbClr val="0099FF"/>
              </a:gs>
              <a:gs pos="100000">
                <a:srgbClr val="0047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面向对象程序设计</a:t>
            </a:r>
          </a:p>
        </p:txBody>
      </p:sp>
      <p:pic>
        <p:nvPicPr>
          <p:cNvPr id="1032" name="Picture 8" descr="Copy (2) of backup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822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opy (2) of nextup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restart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00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1"/>
            <a:ext cx="91440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77856"/>
            <a:ext cx="465644" cy="465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.dangdang.com/?key2=%BB%F4%CB%B9%CC%D8%C2%FC&amp;medium=01&amp;category_path=01.00.00.00.00.00" TargetMode="External"/><Relationship Id="rId2" Type="http://schemas.openxmlformats.org/officeDocument/2006/relationships/hyperlink" Target="http://search.dangdang.com/?key2=%BF%AD&amp;medium=01&amp;category_path=01.00.00.00.00.0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search.dangdang.com/?key3=%BB%FA%D0%B5%B9%A4%D2%B5%B3%F6%B0%E6%C9%E7&amp;medium=01&amp;category_path=01.00.00.00.00.00" TargetMode="External"/><Relationship Id="rId4" Type="http://schemas.openxmlformats.org/officeDocument/2006/relationships/hyperlink" Target="http://search.dangdang.com/?key2=Horstmann&amp;medium=01&amp;category_path=01.00.00.00.00.0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.dangdang.com/?key2=%B9%A2%CF%E9%D2%E5&amp;medium=01&amp;category_path=01.00.00.00.00.00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://search.dangdang.com/?key3=%C7%E5%BB%AA%B4%F3%D1%A7%B3%F6%B0%E6%C9%E7&amp;medium=01&amp;category_path=01.00.00.00.00.00" TargetMode="External"/><Relationship Id="rId4" Type="http://schemas.openxmlformats.org/officeDocument/2006/relationships/hyperlink" Target="http://search.dangdang.com/?key2=%D5%C5%D4%BE%C6%BD&amp;medium=01&amp;category_path=01.00.00.00.00.0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huajiang@ynu.edu.c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cn/java/technologies/download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A7%BB%E6%A4%8D_(%E8%BB%9F%E9%AB%94)" TargetMode="External"/><Relationship Id="rId3" Type="http://schemas.openxmlformats.org/officeDocument/2006/relationships/hyperlink" Target="https://zh.wikipedia.org/wiki/%E6%B1%87%E7%BC%96%E8%AF%AD%E8%A8%80" TargetMode="External"/><Relationship Id="rId7" Type="http://schemas.openxmlformats.org/officeDocument/2006/relationships/hyperlink" Target="https://zh.wikipedia.org/wiki/C%E8%AF%AD%E8%A8%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zh.wikipedia.org/wiki/%E7%B3%BB%E7%BB%9F%E7%BC%96%E7%A8%8B" TargetMode="External"/><Relationship Id="rId5" Type="http://schemas.openxmlformats.org/officeDocument/2006/relationships/hyperlink" Target="https://zh.wikipedia.org/wiki/%E8%A7%A3%E9%87%8A%E5%9E%8B%E8%AF%AD%E8%A8%80" TargetMode="External"/><Relationship Id="rId4" Type="http://schemas.openxmlformats.org/officeDocument/2006/relationships/hyperlink" Target="https://zh.wikipedia.org/wiki/B%E8%AF%AD%E8%A8%80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gradFill>
          <a:gsLst>
            <a:gs pos="0">
              <a:srgbClr val="0099FF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1177422"/>
            <a:ext cx="7772400" cy="1393304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面向对象与</a:t>
            </a:r>
            <a:r>
              <a:rPr lang="en-US" altLang="zh-CN" sz="360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360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8AACC-EC8E-9646-8321-AE30FF2B849D}"/>
              </a:ext>
            </a:extLst>
          </p:cNvPr>
          <p:cNvSpPr txBox="1"/>
          <p:nvPr/>
        </p:nvSpPr>
        <p:spPr>
          <a:xfrm>
            <a:off x="1043608" y="3035139"/>
            <a:ext cx="7414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Java </a:t>
            </a:r>
            <a:r>
              <a:rPr lang="en-US" altLang="zh-CN" dirty="0"/>
              <a:t>['</a:t>
            </a:r>
            <a:r>
              <a:rPr lang="en-US" altLang="zh-CN" dirty="0" err="1"/>
              <a:t>dʒa:və</a:t>
            </a:r>
            <a:r>
              <a:rPr lang="en-US" altLang="zh-CN" dirty="0"/>
              <a:t>]</a:t>
            </a:r>
          </a:p>
          <a:p>
            <a:pPr marL="457200" indent="-457200">
              <a:buAutoNum type="arabicPeriod"/>
            </a:pPr>
            <a:r>
              <a:rPr lang="zh-CN" altLang="en-US" dirty="0"/>
              <a:t>爪哇岛（位于印尼）；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Sun</a:t>
            </a:r>
            <a:r>
              <a:rPr lang="zh-CN" altLang="en-US" dirty="0"/>
              <a:t>公司推出的一种应用程序开发语言</a:t>
            </a:r>
            <a:r>
              <a:rPr lang="en-US" altLang="zh-CN" dirty="0"/>
              <a:t>;</a:t>
            </a:r>
            <a:endParaRPr lang="en-US" altLang="zh-CN" b="1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5B96D8-4BAF-CB49-9545-33ACDA806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055054"/>
            <a:ext cx="1683138" cy="11728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254D75A-E3AA-4735-AB32-155998473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0538"/>
            <a:ext cx="9144000" cy="5159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TIOBE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世界编程语言排行榜 </a:t>
            </a:r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2024-2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88B8A5-9892-A351-5A51-63F3EE81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58"/>
            <a:ext cx="8880836" cy="42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5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31559E8-4E91-564C-9491-BC4ED53FA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5159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的流行趋势</a:t>
            </a:r>
            <a:endParaRPr lang="en-US" altLang="zh-CN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909BE2-2505-7A2F-F86C-00C043F41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161"/>
            <a:ext cx="9144000" cy="46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23478"/>
            <a:ext cx="8208912" cy="5715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Java</a:t>
            </a:r>
            <a:r>
              <a:rPr lang="zh-CN" altLang="en-US" sz="2800" dirty="0"/>
              <a:t>风云人物</a:t>
            </a:r>
          </a:p>
        </p:txBody>
      </p:sp>
      <p:sp>
        <p:nvSpPr>
          <p:cNvPr id="14339" name="Rectangle 61"/>
          <p:cNvSpPr>
            <a:spLocks noGrp="1" noChangeArrowheads="1"/>
          </p:cNvSpPr>
          <p:nvPr>
            <p:ph type="body" idx="1"/>
          </p:nvPr>
        </p:nvSpPr>
        <p:spPr>
          <a:xfrm>
            <a:off x="685800" y="1275605"/>
            <a:ext cx="4464496" cy="2808313"/>
          </a:xfrm>
          <a:ln>
            <a:solidFill>
              <a:srgbClr val="2676FF"/>
            </a:solidFill>
          </a:ln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1800" dirty="0">
                <a:solidFill>
                  <a:srgbClr val="CC0000"/>
                </a:solidFill>
              </a:rPr>
              <a:t>“</a:t>
            </a:r>
            <a:r>
              <a:rPr lang="en-US" altLang="zh-CN" sz="2000" dirty="0">
                <a:solidFill>
                  <a:srgbClr val="CC0000"/>
                </a:solidFill>
              </a:rPr>
              <a:t>Java</a:t>
            </a:r>
            <a:r>
              <a:rPr lang="zh-CN" altLang="en-US" sz="2000" dirty="0">
                <a:solidFill>
                  <a:srgbClr val="CC0000"/>
                </a:solidFill>
              </a:rPr>
              <a:t>之父” </a:t>
            </a:r>
            <a:r>
              <a:rPr lang="en-US" altLang="zh-CN" sz="2000" dirty="0">
                <a:solidFill>
                  <a:srgbClr val="CC0000"/>
                </a:solidFill>
              </a:rPr>
              <a:t>——James Gosling</a:t>
            </a:r>
            <a:r>
              <a:rPr lang="en-US" altLang="zh-CN" sz="20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1800" dirty="0"/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1800" b="0" dirty="0">
                <a:latin typeface="+mn-ea"/>
              </a:rPr>
              <a:t>1955</a:t>
            </a:r>
            <a:r>
              <a:rPr lang="zh-CN" altLang="en-US" sz="1800" b="0" dirty="0">
                <a:latin typeface="+mn-ea"/>
              </a:rPr>
              <a:t>年</a:t>
            </a:r>
            <a:r>
              <a:rPr lang="en-US" altLang="zh-CN" sz="1800" b="0" dirty="0">
                <a:latin typeface="+mn-ea"/>
              </a:rPr>
              <a:t>5</a:t>
            </a:r>
            <a:r>
              <a:rPr lang="zh-CN" altLang="en-US" sz="1800" b="0" dirty="0">
                <a:latin typeface="+mn-ea"/>
              </a:rPr>
              <a:t>月</a:t>
            </a:r>
            <a:r>
              <a:rPr lang="en-US" altLang="zh-CN" sz="1800" b="0" dirty="0">
                <a:latin typeface="+mn-ea"/>
              </a:rPr>
              <a:t>19</a:t>
            </a:r>
            <a:r>
              <a:rPr lang="zh-CN" altLang="en-US" sz="1800" b="0" dirty="0">
                <a:latin typeface="+mn-ea"/>
              </a:rPr>
              <a:t>日 ，出生在加拿大一个村庄里，</a:t>
            </a:r>
            <a:r>
              <a:rPr lang="en-US" altLang="zh-CN" sz="1800" b="0" dirty="0">
                <a:latin typeface="+mn-ea"/>
              </a:rPr>
              <a:t>12</a:t>
            </a:r>
            <a:r>
              <a:rPr lang="zh-CN" altLang="en-US" sz="1800" b="0" dirty="0">
                <a:latin typeface="+mn-ea"/>
              </a:rPr>
              <a:t>岁做了一台电子游戏机 ，</a:t>
            </a:r>
            <a:r>
              <a:rPr lang="en-US" altLang="zh-CN" sz="1800" b="0" dirty="0">
                <a:latin typeface="+mn-ea"/>
              </a:rPr>
              <a:t>14</a:t>
            </a:r>
            <a:r>
              <a:rPr lang="zh-CN" altLang="en-US" sz="1800" b="0" dirty="0">
                <a:latin typeface="+mn-ea"/>
              </a:rPr>
              <a:t>岁学习计算机编程 。</a:t>
            </a:r>
            <a:r>
              <a:rPr lang="en-US" altLang="zh-CN" sz="1800" b="0" dirty="0">
                <a:latin typeface="+mn-ea"/>
              </a:rPr>
              <a:t>80</a:t>
            </a:r>
            <a:r>
              <a:rPr lang="zh-CN" altLang="en-US" sz="1800" b="0" dirty="0">
                <a:latin typeface="+mn-ea"/>
              </a:rPr>
              <a:t>年代初，</a:t>
            </a:r>
            <a:r>
              <a:rPr lang="en-US" altLang="zh-CN" sz="1800" b="0" dirty="0">
                <a:latin typeface="+mn-ea"/>
              </a:rPr>
              <a:t>James Gosling</a:t>
            </a:r>
            <a:r>
              <a:rPr lang="zh-CN" altLang="en-US" sz="1800" b="0" dirty="0">
                <a:latin typeface="+mn-ea"/>
              </a:rPr>
              <a:t>获得博士学位后到</a:t>
            </a:r>
            <a:r>
              <a:rPr lang="en-US" altLang="zh-CN" sz="1800" b="0" dirty="0">
                <a:latin typeface="+mn-ea"/>
              </a:rPr>
              <a:t>IBM</a:t>
            </a:r>
            <a:r>
              <a:rPr lang="zh-CN" altLang="en-US" sz="1800" b="0" dirty="0">
                <a:latin typeface="+mn-ea"/>
              </a:rPr>
              <a:t>工作，设计</a:t>
            </a:r>
            <a:r>
              <a:rPr lang="en-US" altLang="zh-CN" sz="1800" b="0" dirty="0">
                <a:latin typeface="+mn-ea"/>
              </a:rPr>
              <a:t>IBM</a:t>
            </a:r>
            <a:r>
              <a:rPr lang="zh-CN" altLang="en-US" sz="1800" b="0" dirty="0">
                <a:latin typeface="+mn-ea"/>
              </a:rPr>
              <a:t>第一代工作站，后跳槽到</a:t>
            </a:r>
            <a:r>
              <a:rPr lang="en-US" altLang="zh-CN" sz="1800" b="0" dirty="0">
                <a:latin typeface="+mn-ea"/>
              </a:rPr>
              <a:t>Sun</a:t>
            </a:r>
            <a:r>
              <a:rPr lang="zh-CN" altLang="en-US" sz="1800" b="0" dirty="0">
                <a:latin typeface="+mn-ea"/>
              </a:rPr>
              <a:t>，</a:t>
            </a:r>
            <a:r>
              <a:rPr lang="en-US" altLang="zh-CN" sz="1800" b="0" dirty="0">
                <a:latin typeface="+mn-ea"/>
              </a:rPr>
              <a:t>1991</a:t>
            </a:r>
            <a:r>
              <a:rPr lang="zh-CN" altLang="en-US" sz="1800" b="0" dirty="0">
                <a:latin typeface="+mn-ea"/>
              </a:rPr>
              <a:t>年开始从事</a:t>
            </a:r>
            <a:r>
              <a:rPr lang="zh-CN" altLang="en-US" sz="1800" b="0" dirty="0">
                <a:solidFill>
                  <a:srgbClr val="0000FF"/>
                </a:solidFill>
                <a:latin typeface="+mn-ea"/>
              </a:rPr>
              <a:t>“绿色计划</a:t>
            </a:r>
            <a:r>
              <a:rPr lang="zh-CN" altLang="en-US" sz="1800" b="0" dirty="0">
                <a:latin typeface="+mn-ea"/>
              </a:rPr>
              <a:t>” 项目，随后创造了</a:t>
            </a:r>
            <a:r>
              <a:rPr lang="en-US" altLang="zh-CN" sz="1800" b="0" dirty="0">
                <a:latin typeface="+mn-ea"/>
              </a:rPr>
              <a:t>Java</a:t>
            </a:r>
            <a:r>
              <a:rPr lang="zh-CN" altLang="en-US" sz="1800" b="0" dirty="0">
                <a:latin typeface="+mn-ea"/>
              </a:rPr>
              <a:t>。</a:t>
            </a:r>
          </a:p>
        </p:txBody>
      </p:sp>
      <p:pic>
        <p:nvPicPr>
          <p:cNvPr id="9220" name="Picture 7" descr="377adab44aed2e73c8647ebf8701a18b86d6fa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347614"/>
            <a:ext cx="1891308" cy="259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74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872924"/>
            <a:ext cx="5112568" cy="3528392"/>
          </a:xfrm>
          <a:ln>
            <a:solidFill>
              <a:srgbClr val="2676FF"/>
            </a:solidFill>
          </a:ln>
        </p:spPr>
        <p:txBody>
          <a:bodyPr/>
          <a:lstStyle/>
          <a:p>
            <a:pPr marL="0" indent="0" algn="ctr"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“Java</a:t>
            </a:r>
            <a:r>
              <a:rPr lang="zh-CN" altLang="en-US" sz="2000" dirty="0">
                <a:solidFill>
                  <a:srgbClr val="FF0000"/>
                </a:solidFill>
              </a:rPr>
              <a:t>之母” </a:t>
            </a:r>
            <a:r>
              <a:rPr lang="en-US" altLang="zh-CN" sz="2000" dirty="0">
                <a:solidFill>
                  <a:srgbClr val="FF0000"/>
                </a:solidFill>
              </a:rPr>
              <a:t>——Joshua J. Bloch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800" b="0" dirty="0"/>
              <a:t>1961</a:t>
            </a:r>
            <a:r>
              <a:rPr lang="zh-CN" altLang="en-US" sz="1800" b="0" dirty="0"/>
              <a:t>年</a:t>
            </a:r>
            <a:r>
              <a:rPr lang="en-US" altLang="zh-CN" sz="1800" b="0" dirty="0"/>
              <a:t>8</a:t>
            </a:r>
            <a:r>
              <a:rPr lang="zh-CN" altLang="en-US" sz="1800" b="0" dirty="0"/>
              <a:t>月</a:t>
            </a:r>
            <a:r>
              <a:rPr lang="en-US" altLang="zh-CN" sz="1800" b="0" dirty="0"/>
              <a:t>21</a:t>
            </a:r>
            <a:r>
              <a:rPr lang="zh-CN" altLang="en-US" sz="1800" b="0" dirty="0"/>
              <a:t>日出生在</a:t>
            </a:r>
            <a:r>
              <a:rPr lang="en-US" altLang="zh-CN" sz="1800" b="0" dirty="0"/>
              <a:t>New York</a:t>
            </a:r>
            <a:r>
              <a:rPr lang="zh-CN" altLang="en-US" sz="1800" b="0" dirty="0"/>
              <a:t>。</a:t>
            </a:r>
            <a:endParaRPr lang="en-US" altLang="zh-CN" sz="1800" b="0" dirty="0"/>
          </a:p>
          <a:p>
            <a:pPr>
              <a:defRPr/>
            </a:pPr>
            <a:r>
              <a:rPr lang="zh-CN" altLang="en-US" sz="1800" b="0" dirty="0"/>
              <a:t>一手将</a:t>
            </a:r>
            <a:r>
              <a:rPr lang="en-US" altLang="zh-CN" sz="1800" b="0" dirty="0"/>
              <a:t>Java“</a:t>
            </a:r>
            <a:r>
              <a:rPr lang="zh-CN" altLang="en-US" sz="1800" b="0" dirty="0"/>
              <a:t>哺育”成人</a:t>
            </a:r>
            <a:endParaRPr lang="en-US" altLang="zh-CN" sz="1800" b="0" dirty="0"/>
          </a:p>
          <a:p>
            <a:pPr>
              <a:defRPr/>
            </a:pPr>
            <a:r>
              <a:rPr lang="zh-CN" altLang="en-US" sz="1800" b="0" dirty="0"/>
              <a:t>每逢</a:t>
            </a:r>
            <a:r>
              <a:rPr lang="en-US" altLang="zh-CN" sz="1800" b="0" dirty="0"/>
              <a:t>JDK</a:t>
            </a:r>
            <a:r>
              <a:rPr lang="zh-CN" altLang="en-US" sz="1800" b="0" dirty="0"/>
              <a:t>的重大版本发布，总能在其中见到他的“妙笔”：</a:t>
            </a:r>
            <a:endParaRPr lang="en-US" altLang="zh-CN" sz="1800" b="0" dirty="0"/>
          </a:p>
          <a:p>
            <a:pPr marL="225029" lvl="1" indent="0"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</a:rPr>
              <a:t>Java API :</a:t>
            </a:r>
          </a:p>
          <a:p>
            <a:pPr marL="225029" lvl="1" indent="0"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</a:rPr>
              <a:t>Java JDK1.1 </a:t>
            </a:r>
            <a:r>
              <a:rPr lang="en-US" altLang="zh-CN" sz="1800" b="0" dirty="0" err="1">
                <a:solidFill>
                  <a:srgbClr val="FF0000"/>
                </a:solidFill>
              </a:rPr>
              <a:t>java.math</a:t>
            </a:r>
            <a:r>
              <a:rPr lang="en-US" altLang="zh-CN" sz="1800" b="0" dirty="0">
                <a:solidFill>
                  <a:srgbClr val="FF0000"/>
                </a:solidFill>
              </a:rPr>
              <a:t> package</a:t>
            </a:r>
          </a:p>
          <a:p>
            <a:pPr marL="225029" lvl="1" indent="0"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</a:rPr>
              <a:t>Java JDK1.4 assertions</a:t>
            </a:r>
          </a:p>
          <a:p>
            <a:pPr marL="225029" lvl="1" indent="0"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</a:rPr>
              <a:t>Java Collections Framework</a:t>
            </a:r>
            <a:endParaRPr lang="en-US" altLang="zh-CN" sz="1800" b="0" dirty="0"/>
          </a:p>
          <a:p>
            <a:pPr>
              <a:defRPr/>
            </a:pPr>
            <a:r>
              <a:rPr lang="zh-CN" altLang="en-US" sz="1800" b="0" dirty="0"/>
              <a:t>大作</a:t>
            </a:r>
            <a:r>
              <a:rPr lang="en-US" altLang="zh-CN" sz="1800" b="0" dirty="0"/>
              <a:t>《Effective Java》2001</a:t>
            </a:r>
            <a:r>
              <a:rPr lang="zh-CN" altLang="en-US" sz="1800" b="0" dirty="0"/>
              <a:t>年出版，对</a:t>
            </a:r>
            <a:r>
              <a:rPr lang="en-US" altLang="zh-CN" sz="1800" b="0" dirty="0"/>
              <a:t>java</a:t>
            </a:r>
            <a:r>
              <a:rPr lang="zh-CN" altLang="en-US" sz="1800" b="0" dirty="0"/>
              <a:t>社区影响深远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55" y="843558"/>
            <a:ext cx="1393398" cy="206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BE49BA-5DB9-F546-8656-9433293EF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41" y="2907928"/>
            <a:ext cx="1264493" cy="16581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100B0A-CF7A-674C-42A2-C47940281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33" y="3003798"/>
            <a:ext cx="1389599" cy="18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46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0" y="0"/>
            <a:ext cx="3995936" cy="504000"/>
            <a:chOff x="0" y="0"/>
            <a:chExt cx="3995936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2659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1.1.2 Java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语言的特点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TextBox 20"/>
          <p:cNvSpPr txBox="1"/>
          <p:nvPr/>
        </p:nvSpPr>
        <p:spPr bwMode="auto">
          <a:xfrm>
            <a:off x="2294018" y="3981445"/>
            <a:ext cx="612000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写的应用程序不用修改就可在不同的软硬件平台上运行，而不受计算机硬件和操作系统的限制，“一次编译、到处执行”。</a:t>
            </a:r>
          </a:p>
        </p:txBody>
      </p:sp>
      <p:pic>
        <p:nvPicPr>
          <p:cNvPr id="7" name="Picture 3" descr="i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55" y="965726"/>
            <a:ext cx="1603469" cy="31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23414" y="972444"/>
            <a:ext cx="1135417" cy="1036880"/>
            <a:chOff x="1679575" y="1257771"/>
            <a:chExt cx="1609725" cy="1470025"/>
          </a:xfrm>
        </p:grpSpPr>
        <p:sp>
          <p:nvSpPr>
            <p:cNvPr id="35" name="Freeform 4"/>
            <p:cNvSpPr>
              <a:spLocks/>
            </p:cNvSpPr>
            <p:nvPr/>
          </p:nvSpPr>
          <p:spPr bwMode="gray">
            <a:xfrm>
              <a:off x="1679575" y="1257771"/>
              <a:ext cx="1609725" cy="1470025"/>
            </a:xfrm>
            <a:custGeom>
              <a:avLst/>
              <a:gdLst>
                <a:gd name="T0" fmla="*/ 0 w 1118"/>
                <a:gd name="T1" fmla="*/ 0 h 1020"/>
                <a:gd name="T2" fmla="*/ 6 w 1118"/>
                <a:gd name="T3" fmla="*/ 793 h 1020"/>
                <a:gd name="T4" fmla="*/ 551 w 1118"/>
                <a:gd name="T5" fmla="*/ 1020 h 1020"/>
                <a:gd name="T6" fmla="*/ 1118 w 1118"/>
                <a:gd name="T7" fmla="*/ 470 h 1020"/>
                <a:gd name="T8" fmla="*/ 0 w 1118"/>
                <a:gd name="T9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8" h="1020">
                  <a:moveTo>
                    <a:pt x="0" y="0"/>
                  </a:moveTo>
                  <a:cubicBezTo>
                    <a:pt x="2" y="393"/>
                    <a:pt x="6" y="793"/>
                    <a:pt x="6" y="793"/>
                  </a:cubicBezTo>
                  <a:cubicBezTo>
                    <a:pt x="117" y="797"/>
                    <a:pt x="326" y="808"/>
                    <a:pt x="551" y="1020"/>
                  </a:cubicBezTo>
                  <a:lnTo>
                    <a:pt x="1118" y="470"/>
                  </a:lnTo>
                  <a:cubicBezTo>
                    <a:pt x="1002" y="359"/>
                    <a:pt x="669" y="3"/>
                    <a:pt x="0" y="0"/>
                  </a:cubicBez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gray">
            <a:xfrm>
              <a:off x="1929905" y="1386943"/>
              <a:ext cx="608012" cy="85407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25654" y="3114509"/>
            <a:ext cx="1127579" cy="1046957"/>
            <a:chOff x="1682750" y="4294659"/>
            <a:chExt cx="1598613" cy="1484312"/>
          </a:xfrm>
        </p:grpSpPr>
        <p:sp>
          <p:nvSpPr>
            <p:cNvPr id="33" name="Freeform 5"/>
            <p:cNvSpPr>
              <a:spLocks/>
            </p:cNvSpPr>
            <p:nvPr/>
          </p:nvSpPr>
          <p:spPr bwMode="gray">
            <a:xfrm>
              <a:off x="1682750" y="4294659"/>
              <a:ext cx="1598613" cy="1484312"/>
            </a:xfrm>
            <a:custGeom>
              <a:avLst/>
              <a:gdLst>
                <a:gd name="T0" fmla="*/ 0 w 1110"/>
                <a:gd name="T1" fmla="*/ 228 h 1030"/>
                <a:gd name="T2" fmla="*/ 4 w 1110"/>
                <a:gd name="T3" fmla="*/ 1018 h 1030"/>
                <a:gd name="T4" fmla="*/ 1110 w 1110"/>
                <a:gd name="T5" fmla="*/ 559 h 1030"/>
                <a:gd name="T6" fmla="*/ 552 w 1110"/>
                <a:gd name="T7" fmla="*/ 0 h 1030"/>
                <a:gd name="T8" fmla="*/ 0 w 1110"/>
                <a:gd name="T9" fmla="*/ 228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1030">
                  <a:moveTo>
                    <a:pt x="0" y="228"/>
                  </a:moveTo>
                  <a:cubicBezTo>
                    <a:pt x="2" y="623"/>
                    <a:pt x="4" y="1018"/>
                    <a:pt x="4" y="1018"/>
                  </a:cubicBezTo>
                  <a:cubicBezTo>
                    <a:pt x="478" y="1030"/>
                    <a:pt x="849" y="814"/>
                    <a:pt x="1110" y="559"/>
                  </a:cubicBezTo>
                  <a:lnTo>
                    <a:pt x="552" y="0"/>
                  </a:lnTo>
                  <a:cubicBezTo>
                    <a:pt x="355" y="184"/>
                    <a:pt x="180" y="220"/>
                    <a:pt x="0" y="228"/>
                  </a:cubicBez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gray">
            <a:xfrm>
              <a:off x="1929904" y="4457068"/>
              <a:ext cx="608012" cy="854074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4</a:t>
              </a:r>
            </a:p>
          </p:txBody>
        </p:sp>
      </p:grpSp>
      <p:sp>
        <p:nvSpPr>
          <p:cNvPr id="10" name="Line 27"/>
          <p:cNvSpPr>
            <a:spLocks noChangeShapeType="1"/>
          </p:cNvSpPr>
          <p:nvPr/>
        </p:nvSpPr>
        <p:spPr bwMode="black">
          <a:xfrm>
            <a:off x="2357367" y="1469608"/>
            <a:ext cx="5599009" cy="10151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28"/>
          <p:cNvSpPr>
            <a:spLocks noChangeShapeType="1"/>
          </p:cNvSpPr>
          <p:nvPr/>
        </p:nvSpPr>
        <p:spPr bwMode="black">
          <a:xfrm flipV="1">
            <a:off x="2769432" y="2553519"/>
            <a:ext cx="4572000" cy="17915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84405" y="1448335"/>
            <a:ext cx="1033521" cy="1108544"/>
            <a:chOff x="2474913" y="1932459"/>
            <a:chExt cx="1465262" cy="1571625"/>
          </a:xfrm>
        </p:grpSpPr>
        <p:sp>
          <p:nvSpPr>
            <p:cNvPr id="31" name="Freeform 6"/>
            <p:cNvSpPr>
              <a:spLocks/>
            </p:cNvSpPr>
            <p:nvPr/>
          </p:nvSpPr>
          <p:spPr bwMode="gray">
            <a:xfrm>
              <a:off x="2474913" y="1932459"/>
              <a:ext cx="1465262" cy="1571625"/>
            </a:xfrm>
            <a:custGeom>
              <a:avLst/>
              <a:gdLst>
                <a:gd name="T0" fmla="*/ 0 w 1017"/>
                <a:gd name="T1" fmla="*/ 554 h 1091"/>
                <a:gd name="T2" fmla="*/ 225 w 1017"/>
                <a:gd name="T3" fmla="*/ 1091 h 1091"/>
                <a:gd name="T4" fmla="*/ 1017 w 1017"/>
                <a:gd name="T5" fmla="*/ 1091 h 1091"/>
                <a:gd name="T6" fmla="*/ 566 w 1017"/>
                <a:gd name="T7" fmla="*/ 0 h 1091"/>
                <a:gd name="T8" fmla="*/ 0 w 1017"/>
                <a:gd name="T9" fmla="*/ 554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091">
                  <a:moveTo>
                    <a:pt x="0" y="554"/>
                  </a:moveTo>
                  <a:cubicBezTo>
                    <a:pt x="194" y="770"/>
                    <a:pt x="216" y="957"/>
                    <a:pt x="225" y="1091"/>
                  </a:cubicBezTo>
                  <a:lnTo>
                    <a:pt x="1017" y="1091"/>
                  </a:lnTo>
                  <a:cubicBezTo>
                    <a:pt x="1001" y="626"/>
                    <a:pt x="833" y="260"/>
                    <a:pt x="566" y="0"/>
                  </a:cubicBezTo>
                  <a:lnTo>
                    <a:pt x="0" y="554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gray">
            <a:xfrm>
              <a:off x="2903538" y="2302564"/>
              <a:ext cx="608013" cy="85407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86644" y="2553519"/>
            <a:ext cx="1031281" cy="1132058"/>
            <a:chOff x="2478088" y="3499321"/>
            <a:chExt cx="1462087" cy="1604963"/>
          </a:xfrm>
        </p:grpSpPr>
        <p:sp>
          <p:nvSpPr>
            <p:cNvPr id="29" name="Freeform 29"/>
            <p:cNvSpPr>
              <a:spLocks/>
            </p:cNvSpPr>
            <p:nvPr/>
          </p:nvSpPr>
          <p:spPr bwMode="gray">
            <a:xfrm>
              <a:off x="2478088" y="3499321"/>
              <a:ext cx="1462087" cy="1604963"/>
            </a:xfrm>
            <a:custGeom>
              <a:avLst/>
              <a:gdLst>
                <a:gd name="T0" fmla="*/ 223 w 1016"/>
                <a:gd name="T1" fmla="*/ 0 h 1114"/>
                <a:gd name="T2" fmla="*/ 0 w 1016"/>
                <a:gd name="T3" fmla="*/ 550 h 1114"/>
                <a:gd name="T4" fmla="*/ 559 w 1016"/>
                <a:gd name="T5" fmla="*/ 1114 h 1114"/>
                <a:gd name="T6" fmla="*/ 1016 w 1016"/>
                <a:gd name="T7" fmla="*/ 4 h 1114"/>
                <a:gd name="T8" fmla="*/ 223 w 1016"/>
                <a:gd name="T9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1114">
                  <a:moveTo>
                    <a:pt x="223" y="0"/>
                  </a:moveTo>
                  <a:cubicBezTo>
                    <a:pt x="229" y="193"/>
                    <a:pt x="163" y="384"/>
                    <a:pt x="0" y="550"/>
                  </a:cubicBezTo>
                  <a:lnTo>
                    <a:pt x="559" y="1114"/>
                  </a:lnTo>
                  <a:cubicBezTo>
                    <a:pt x="763" y="892"/>
                    <a:pt x="1012" y="541"/>
                    <a:pt x="1016" y="4"/>
                  </a:cubicBezTo>
                  <a:lnTo>
                    <a:pt x="223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gray">
            <a:xfrm>
              <a:off x="2903539" y="3580397"/>
              <a:ext cx="608011" cy="854074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3</a:t>
              </a:r>
            </a:p>
          </p:txBody>
        </p:sp>
      </p:grpSp>
      <p:sp>
        <p:nvSpPr>
          <p:cNvPr id="14" name="Line 32"/>
          <p:cNvSpPr>
            <a:spLocks noChangeShapeType="1"/>
          </p:cNvSpPr>
          <p:nvPr/>
        </p:nvSpPr>
        <p:spPr bwMode="black">
          <a:xfrm>
            <a:off x="2334974" y="3678859"/>
            <a:ext cx="4140000" cy="6718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9552" y="2005892"/>
            <a:ext cx="1145237" cy="1119958"/>
            <a:chOff x="851811" y="2722933"/>
            <a:chExt cx="1623647" cy="1587809"/>
          </a:xfrm>
        </p:grpSpPr>
        <p:grpSp>
          <p:nvGrpSpPr>
            <p:cNvPr id="24" name="组合 23"/>
            <p:cNvGrpSpPr/>
            <p:nvPr/>
          </p:nvGrpSpPr>
          <p:grpSpPr>
            <a:xfrm>
              <a:off x="851811" y="2722933"/>
              <a:ext cx="1623647" cy="1587809"/>
              <a:chOff x="851811" y="2722933"/>
              <a:chExt cx="1623647" cy="1587809"/>
            </a:xfrm>
          </p:grpSpPr>
          <p:pic>
            <p:nvPicPr>
              <p:cNvPr id="26" name="Picture 31" descr="circuler_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51811" y="2722933"/>
                <a:ext cx="1623647" cy="1583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Oval 32"/>
              <p:cNvSpPr>
                <a:spLocks noChangeArrowheads="1"/>
              </p:cNvSpPr>
              <p:nvPr/>
            </p:nvSpPr>
            <p:spPr bwMode="gray">
              <a:xfrm>
                <a:off x="851811" y="2722933"/>
                <a:ext cx="1612740" cy="1587809"/>
              </a:xfrm>
              <a:prstGeom prst="ellipse">
                <a:avLst/>
              </a:pr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 pitchFamily="34" charset="-122"/>
                  <a:cs typeface="+mn-cs"/>
                </a:endParaRPr>
              </a:p>
            </p:txBody>
          </p:sp>
          <p:pic>
            <p:nvPicPr>
              <p:cNvPr id="28" name="Picture 33" descr="Picture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013864" y="2738515"/>
                <a:ext cx="1282401" cy="560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TextBox 19"/>
            <p:cNvSpPr txBox="1">
              <a:spLocks noChangeArrowheads="1"/>
            </p:cNvSpPr>
            <p:nvPr/>
          </p:nvSpPr>
          <p:spPr bwMode="auto">
            <a:xfrm>
              <a:off x="851812" y="3140968"/>
              <a:ext cx="1612740" cy="829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Java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语言特点</a:t>
              </a:r>
              <a:endParaRPr kumimoji="0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16" name="TextBox 20"/>
          <p:cNvSpPr txBox="1"/>
          <p:nvPr/>
        </p:nvSpPr>
        <p:spPr bwMode="auto">
          <a:xfrm>
            <a:off x="2313755" y="1023677"/>
            <a:ext cx="58586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1" hangingPunct="1">
              <a:buFontTx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风格类似于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基本语法与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语言类似；摒弃了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中容易引发程序错误的地方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如指针和内存管理；提供了丰富的类库。</a:t>
            </a: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2313755" y="627534"/>
            <a:ext cx="22222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简单易学</a:t>
            </a: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8" name="TextBox 20"/>
          <p:cNvSpPr txBox="1"/>
          <p:nvPr/>
        </p:nvSpPr>
        <p:spPr bwMode="auto">
          <a:xfrm>
            <a:off x="2715686" y="2195121"/>
            <a:ext cx="612000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支持静态和动态风格的代码继承及重用，是完全面向对象的。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2729649" y="1817129"/>
            <a:ext cx="22222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面向对象</a:t>
            </a: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0" name="TextBox 20"/>
          <p:cNvSpPr txBox="1"/>
          <p:nvPr/>
        </p:nvSpPr>
        <p:spPr bwMode="auto">
          <a:xfrm>
            <a:off x="2722747" y="3316245"/>
            <a:ext cx="612000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能直接运行目标代码指令。</a:t>
            </a: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2715686" y="2941170"/>
            <a:ext cx="22222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解释执行</a:t>
            </a: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2313755" y="3685577"/>
            <a:ext cx="22222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平台无关</a:t>
            </a: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131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 bwMode="auto">
          <a:xfrm>
            <a:off x="2294018" y="3981445"/>
            <a:ext cx="6104268" cy="4801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1" hangingPunct="1">
              <a:lnSpc>
                <a:spcPct val="105000"/>
              </a:lnSpc>
              <a:spcBef>
                <a:spcPct val="50000"/>
              </a:spcBef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的动态特性是其面向对象设计方法的拓展， 它允许程序动态地装入运行过程中所需要的类。</a:t>
            </a:r>
          </a:p>
        </p:txBody>
      </p:sp>
      <p:pic>
        <p:nvPicPr>
          <p:cNvPr id="7" name="Picture 3" descr="i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55" y="965726"/>
            <a:ext cx="1603469" cy="31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23414" y="972444"/>
            <a:ext cx="1135417" cy="1036880"/>
            <a:chOff x="1679575" y="1257771"/>
            <a:chExt cx="1609725" cy="1470025"/>
          </a:xfrm>
        </p:grpSpPr>
        <p:sp>
          <p:nvSpPr>
            <p:cNvPr id="34" name="Freeform 4"/>
            <p:cNvSpPr>
              <a:spLocks/>
            </p:cNvSpPr>
            <p:nvPr/>
          </p:nvSpPr>
          <p:spPr bwMode="gray">
            <a:xfrm>
              <a:off x="1679575" y="1257771"/>
              <a:ext cx="1609725" cy="1470025"/>
            </a:xfrm>
            <a:custGeom>
              <a:avLst/>
              <a:gdLst>
                <a:gd name="T0" fmla="*/ 0 w 1118"/>
                <a:gd name="T1" fmla="*/ 0 h 1020"/>
                <a:gd name="T2" fmla="*/ 6 w 1118"/>
                <a:gd name="T3" fmla="*/ 793 h 1020"/>
                <a:gd name="T4" fmla="*/ 551 w 1118"/>
                <a:gd name="T5" fmla="*/ 1020 h 1020"/>
                <a:gd name="T6" fmla="*/ 1118 w 1118"/>
                <a:gd name="T7" fmla="*/ 470 h 1020"/>
                <a:gd name="T8" fmla="*/ 0 w 1118"/>
                <a:gd name="T9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8" h="1020">
                  <a:moveTo>
                    <a:pt x="0" y="0"/>
                  </a:moveTo>
                  <a:cubicBezTo>
                    <a:pt x="2" y="393"/>
                    <a:pt x="6" y="793"/>
                    <a:pt x="6" y="793"/>
                  </a:cubicBezTo>
                  <a:cubicBezTo>
                    <a:pt x="117" y="797"/>
                    <a:pt x="326" y="808"/>
                    <a:pt x="551" y="1020"/>
                  </a:cubicBezTo>
                  <a:lnTo>
                    <a:pt x="1118" y="470"/>
                  </a:lnTo>
                  <a:cubicBezTo>
                    <a:pt x="1002" y="359"/>
                    <a:pt x="669" y="3"/>
                    <a:pt x="0" y="0"/>
                  </a:cubicBez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5" name="Text Box 7"/>
            <p:cNvSpPr txBox="1">
              <a:spLocks noChangeArrowheads="1"/>
            </p:cNvSpPr>
            <p:nvPr/>
          </p:nvSpPr>
          <p:spPr bwMode="gray">
            <a:xfrm>
              <a:off x="1799609" y="1386943"/>
              <a:ext cx="868603" cy="122177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5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25654" y="3114509"/>
            <a:ext cx="1127579" cy="1046957"/>
            <a:chOff x="1682750" y="4294659"/>
            <a:chExt cx="1598613" cy="1484312"/>
          </a:xfrm>
        </p:grpSpPr>
        <p:sp>
          <p:nvSpPr>
            <p:cNvPr id="32" name="Freeform 5"/>
            <p:cNvSpPr>
              <a:spLocks/>
            </p:cNvSpPr>
            <p:nvPr/>
          </p:nvSpPr>
          <p:spPr bwMode="gray">
            <a:xfrm>
              <a:off x="1682750" y="4294659"/>
              <a:ext cx="1598613" cy="1484312"/>
            </a:xfrm>
            <a:custGeom>
              <a:avLst/>
              <a:gdLst>
                <a:gd name="T0" fmla="*/ 0 w 1110"/>
                <a:gd name="T1" fmla="*/ 228 h 1030"/>
                <a:gd name="T2" fmla="*/ 4 w 1110"/>
                <a:gd name="T3" fmla="*/ 1018 h 1030"/>
                <a:gd name="T4" fmla="*/ 1110 w 1110"/>
                <a:gd name="T5" fmla="*/ 559 h 1030"/>
                <a:gd name="T6" fmla="*/ 552 w 1110"/>
                <a:gd name="T7" fmla="*/ 0 h 1030"/>
                <a:gd name="T8" fmla="*/ 0 w 1110"/>
                <a:gd name="T9" fmla="*/ 228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1030">
                  <a:moveTo>
                    <a:pt x="0" y="228"/>
                  </a:moveTo>
                  <a:cubicBezTo>
                    <a:pt x="2" y="623"/>
                    <a:pt x="4" y="1018"/>
                    <a:pt x="4" y="1018"/>
                  </a:cubicBezTo>
                  <a:cubicBezTo>
                    <a:pt x="478" y="1030"/>
                    <a:pt x="849" y="814"/>
                    <a:pt x="1110" y="559"/>
                  </a:cubicBezTo>
                  <a:lnTo>
                    <a:pt x="552" y="0"/>
                  </a:lnTo>
                  <a:cubicBezTo>
                    <a:pt x="355" y="184"/>
                    <a:pt x="180" y="220"/>
                    <a:pt x="0" y="228"/>
                  </a:cubicBez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3" name="Text Box 8"/>
            <p:cNvSpPr txBox="1">
              <a:spLocks noChangeArrowheads="1"/>
            </p:cNvSpPr>
            <p:nvPr/>
          </p:nvSpPr>
          <p:spPr bwMode="gray">
            <a:xfrm>
              <a:off x="1799609" y="4457068"/>
              <a:ext cx="868603" cy="1221771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8</a:t>
              </a:r>
            </a:p>
          </p:txBody>
        </p:sp>
      </p:grpSp>
      <p:sp>
        <p:nvSpPr>
          <p:cNvPr id="10" name="Line 27"/>
          <p:cNvSpPr>
            <a:spLocks noChangeShapeType="1"/>
          </p:cNvSpPr>
          <p:nvPr/>
        </p:nvSpPr>
        <p:spPr bwMode="black">
          <a:xfrm>
            <a:off x="2357366" y="1469608"/>
            <a:ext cx="5724000" cy="9044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28"/>
          <p:cNvSpPr>
            <a:spLocks noChangeShapeType="1"/>
          </p:cNvSpPr>
          <p:nvPr/>
        </p:nvSpPr>
        <p:spPr bwMode="black">
          <a:xfrm flipV="1">
            <a:off x="2745226" y="2571161"/>
            <a:ext cx="5427173" cy="272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84405" y="1448335"/>
            <a:ext cx="1033521" cy="1122827"/>
            <a:chOff x="2474913" y="1932459"/>
            <a:chExt cx="1465262" cy="1591875"/>
          </a:xfrm>
        </p:grpSpPr>
        <p:sp>
          <p:nvSpPr>
            <p:cNvPr id="30" name="Freeform 6"/>
            <p:cNvSpPr>
              <a:spLocks/>
            </p:cNvSpPr>
            <p:nvPr/>
          </p:nvSpPr>
          <p:spPr bwMode="gray">
            <a:xfrm>
              <a:off x="2474913" y="1932459"/>
              <a:ext cx="1465262" cy="1571625"/>
            </a:xfrm>
            <a:custGeom>
              <a:avLst/>
              <a:gdLst>
                <a:gd name="T0" fmla="*/ 0 w 1017"/>
                <a:gd name="T1" fmla="*/ 554 h 1091"/>
                <a:gd name="T2" fmla="*/ 225 w 1017"/>
                <a:gd name="T3" fmla="*/ 1091 h 1091"/>
                <a:gd name="T4" fmla="*/ 1017 w 1017"/>
                <a:gd name="T5" fmla="*/ 1091 h 1091"/>
                <a:gd name="T6" fmla="*/ 566 w 1017"/>
                <a:gd name="T7" fmla="*/ 0 h 1091"/>
                <a:gd name="T8" fmla="*/ 0 w 1017"/>
                <a:gd name="T9" fmla="*/ 554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091">
                  <a:moveTo>
                    <a:pt x="0" y="554"/>
                  </a:moveTo>
                  <a:cubicBezTo>
                    <a:pt x="194" y="770"/>
                    <a:pt x="216" y="957"/>
                    <a:pt x="225" y="1091"/>
                  </a:cubicBezTo>
                  <a:lnTo>
                    <a:pt x="1017" y="1091"/>
                  </a:lnTo>
                  <a:cubicBezTo>
                    <a:pt x="1001" y="626"/>
                    <a:pt x="833" y="260"/>
                    <a:pt x="566" y="0"/>
                  </a:cubicBezTo>
                  <a:lnTo>
                    <a:pt x="0" y="554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gray">
            <a:xfrm>
              <a:off x="2773243" y="2302564"/>
              <a:ext cx="868603" cy="122177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6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86644" y="2553519"/>
            <a:ext cx="1031281" cy="1132058"/>
            <a:chOff x="2478088" y="3499321"/>
            <a:chExt cx="1462087" cy="1604963"/>
          </a:xfrm>
        </p:grpSpPr>
        <p:sp>
          <p:nvSpPr>
            <p:cNvPr id="28" name="Freeform 29"/>
            <p:cNvSpPr>
              <a:spLocks/>
            </p:cNvSpPr>
            <p:nvPr/>
          </p:nvSpPr>
          <p:spPr bwMode="gray">
            <a:xfrm>
              <a:off x="2478088" y="3499321"/>
              <a:ext cx="1462087" cy="1604963"/>
            </a:xfrm>
            <a:custGeom>
              <a:avLst/>
              <a:gdLst>
                <a:gd name="T0" fmla="*/ 223 w 1016"/>
                <a:gd name="T1" fmla="*/ 0 h 1114"/>
                <a:gd name="T2" fmla="*/ 0 w 1016"/>
                <a:gd name="T3" fmla="*/ 550 h 1114"/>
                <a:gd name="T4" fmla="*/ 559 w 1016"/>
                <a:gd name="T5" fmla="*/ 1114 h 1114"/>
                <a:gd name="T6" fmla="*/ 1016 w 1016"/>
                <a:gd name="T7" fmla="*/ 4 h 1114"/>
                <a:gd name="T8" fmla="*/ 223 w 1016"/>
                <a:gd name="T9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1114">
                  <a:moveTo>
                    <a:pt x="223" y="0"/>
                  </a:moveTo>
                  <a:cubicBezTo>
                    <a:pt x="229" y="193"/>
                    <a:pt x="163" y="384"/>
                    <a:pt x="0" y="550"/>
                  </a:cubicBezTo>
                  <a:lnTo>
                    <a:pt x="559" y="1114"/>
                  </a:lnTo>
                  <a:cubicBezTo>
                    <a:pt x="763" y="892"/>
                    <a:pt x="1012" y="541"/>
                    <a:pt x="1016" y="4"/>
                  </a:cubicBezTo>
                  <a:lnTo>
                    <a:pt x="223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gray">
            <a:xfrm>
              <a:off x="2773243" y="3580397"/>
              <a:ext cx="868603" cy="1221771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7</a:t>
              </a:r>
            </a:p>
          </p:txBody>
        </p:sp>
      </p:grpSp>
      <p:sp>
        <p:nvSpPr>
          <p:cNvPr id="14" name="Line 32"/>
          <p:cNvSpPr>
            <a:spLocks noChangeShapeType="1"/>
          </p:cNvSpPr>
          <p:nvPr/>
        </p:nvSpPr>
        <p:spPr bwMode="black">
          <a:xfrm>
            <a:off x="2334974" y="3678859"/>
            <a:ext cx="5909434" cy="6718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9552" y="2005892"/>
            <a:ext cx="1145237" cy="1119958"/>
            <a:chOff x="851811" y="2722933"/>
            <a:chExt cx="1623647" cy="1587809"/>
          </a:xfrm>
        </p:grpSpPr>
        <p:grpSp>
          <p:nvGrpSpPr>
            <p:cNvPr id="23" name="组合 22"/>
            <p:cNvGrpSpPr/>
            <p:nvPr/>
          </p:nvGrpSpPr>
          <p:grpSpPr>
            <a:xfrm>
              <a:off x="851811" y="2722933"/>
              <a:ext cx="1623647" cy="1587809"/>
              <a:chOff x="851811" y="2722933"/>
              <a:chExt cx="1623647" cy="1587809"/>
            </a:xfrm>
          </p:grpSpPr>
          <p:pic>
            <p:nvPicPr>
              <p:cNvPr id="25" name="Picture 31" descr="circuler_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51811" y="2722933"/>
                <a:ext cx="1623647" cy="1583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Oval 32"/>
              <p:cNvSpPr>
                <a:spLocks noChangeArrowheads="1"/>
              </p:cNvSpPr>
              <p:nvPr/>
            </p:nvSpPr>
            <p:spPr bwMode="gray">
              <a:xfrm>
                <a:off x="851811" y="2722933"/>
                <a:ext cx="1612740" cy="1587809"/>
              </a:xfrm>
              <a:prstGeom prst="ellipse">
                <a:avLst/>
              </a:pr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 pitchFamily="34" charset="-122"/>
                  <a:cs typeface="+mn-cs"/>
                </a:endParaRPr>
              </a:p>
            </p:txBody>
          </p:sp>
          <p:pic>
            <p:nvPicPr>
              <p:cNvPr id="27" name="Picture 33" descr="Picture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013864" y="2738515"/>
                <a:ext cx="1282401" cy="560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TextBox 19"/>
            <p:cNvSpPr txBox="1">
              <a:spLocks noChangeArrowheads="1"/>
            </p:cNvSpPr>
            <p:nvPr/>
          </p:nvSpPr>
          <p:spPr bwMode="auto">
            <a:xfrm>
              <a:off x="851812" y="3140968"/>
              <a:ext cx="1612740" cy="829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Java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语言特点</a:t>
              </a:r>
              <a:endParaRPr kumimoji="0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16" name="TextBox 20"/>
          <p:cNvSpPr txBox="1"/>
          <p:nvPr/>
        </p:nvSpPr>
        <p:spPr bwMode="auto">
          <a:xfrm>
            <a:off x="2294018" y="1011123"/>
            <a:ext cx="595039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1" hangingPunct="1">
              <a:buFont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包括一个支持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等基于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协议的子库。可以处理分散在网络中不同主机上的数据，也可以把一个计算分散在不同主机上处理</a:t>
            </a:r>
            <a:r>
              <a:rPr lang="zh-CN" altLang="en-US" sz="1200" dirty="0"/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2158231" y="645962"/>
            <a:ext cx="22222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分布式</a:t>
            </a: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8" name="TextBox 20"/>
          <p:cNvSpPr txBox="1"/>
          <p:nvPr/>
        </p:nvSpPr>
        <p:spPr bwMode="auto">
          <a:xfrm>
            <a:off x="2681758" y="2038177"/>
            <a:ext cx="5562650" cy="5355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1" hangingPunct="1">
              <a:lnSpc>
                <a:spcPct val="120000"/>
              </a:lnSpc>
              <a:buClr>
                <a:schemeClr val="tx1"/>
              </a:buClr>
              <a:buSzPct val="90000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提供的多线程功能使得在一个程序里可同时执行多个小任务。 多线程带来的好处是可以有更好的 交互性能和实时控制性能。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2715686" y="1640409"/>
            <a:ext cx="22222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多线程</a:t>
            </a: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0" name="TextBox 20"/>
          <p:cNvSpPr txBox="1"/>
          <p:nvPr/>
        </p:nvSpPr>
        <p:spPr bwMode="auto">
          <a:xfrm>
            <a:off x="2743437" y="2820799"/>
            <a:ext cx="5660624" cy="8679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1" hangingPunct="1">
              <a:lnSpc>
                <a:spcPct val="105000"/>
              </a:lnSpc>
              <a:spcBef>
                <a:spcPct val="50000"/>
              </a:spcBef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的安全性可从两个方面得到保证。一方面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象指针和释放内存等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功能被删除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避免了非法内存操作。 另一方面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用来创建网络应用程序时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语言功能和一些浏览器本身提供的功能结合起来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使它更安全。</a:t>
            </a: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2769432" y="2579248"/>
            <a:ext cx="22222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安全</a:t>
            </a: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2" name="TextBox 19"/>
          <p:cNvSpPr txBox="1">
            <a:spLocks noChangeArrowheads="1"/>
          </p:cNvSpPr>
          <p:nvPr/>
        </p:nvSpPr>
        <p:spPr bwMode="auto">
          <a:xfrm>
            <a:off x="2313755" y="3685577"/>
            <a:ext cx="22222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动态</a:t>
            </a: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0" y="0"/>
            <a:ext cx="3995936" cy="504000"/>
            <a:chOff x="0" y="0"/>
            <a:chExt cx="3995936" cy="504000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336924" y="51945"/>
              <a:ext cx="2659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1.1.2 Java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语言的特点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951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本课程的主要参考教材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02802"/>
            <a:ext cx="3293572" cy="2880320"/>
          </a:xfrm>
          <a:ln>
            <a:solidFill>
              <a:srgbClr val="2676FF"/>
            </a:solidFill>
          </a:ln>
        </p:spPr>
        <p:txBody>
          <a:bodyPr/>
          <a:lstStyle/>
          <a:p>
            <a:pPr marL="0" indent="0">
              <a:buNone/>
              <a:defRPr/>
            </a:pPr>
            <a:endParaRPr lang="en-US" altLang="zh-CN" sz="1800" b="0" dirty="0"/>
          </a:p>
          <a:p>
            <a:pPr marL="0" indent="0">
              <a:buNone/>
            </a:pPr>
            <a:r>
              <a:rPr lang="en-US" altLang="zh-CN" sz="1800" dirty="0"/>
              <a:t>Java</a:t>
            </a:r>
            <a:r>
              <a:rPr lang="zh-CN" altLang="en-US" sz="1800" dirty="0"/>
              <a:t>核心技术 卷</a:t>
            </a:r>
            <a:r>
              <a:rPr lang="en-US" altLang="zh-CN" sz="1800" dirty="0"/>
              <a:t>I </a:t>
            </a:r>
            <a:r>
              <a:rPr lang="zh-CN" altLang="en-US" sz="1800" dirty="0"/>
              <a:t>基础知识（原书第</a:t>
            </a:r>
            <a:r>
              <a:rPr lang="en-US" altLang="zh-CN" sz="1800" dirty="0"/>
              <a:t>12</a:t>
            </a:r>
            <a:r>
              <a:rPr lang="zh-CN" altLang="en-US" sz="1800" dirty="0"/>
              <a:t>版）</a:t>
            </a:r>
          </a:p>
          <a:p>
            <a:pPr marL="0" indent="0">
              <a:buNone/>
              <a:defRPr/>
            </a:pPr>
            <a:endParaRPr lang="en-US" altLang="zh-CN" sz="1800" b="0" dirty="0"/>
          </a:p>
          <a:p>
            <a:pPr marL="0" indent="0">
              <a:buNone/>
              <a:defRPr/>
            </a:pPr>
            <a:r>
              <a:rPr lang="zh-CN" altLang="en-US" sz="1800" b="0" dirty="0"/>
              <a:t>作者</a:t>
            </a:r>
            <a:r>
              <a:rPr lang="en-US" altLang="zh-CN" sz="1800" b="0" dirty="0"/>
              <a:t>:[</a:t>
            </a:r>
            <a:r>
              <a:rPr lang="zh-CN" altLang="en-US" sz="1800" b="0" dirty="0"/>
              <a:t>美</a:t>
            </a:r>
            <a:r>
              <a:rPr lang="en-US" altLang="zh-CN" sz="1800" b="0" dirty="0"/>
              <a:t>],</a:t>
            </a:r>
            <a:r>
              <a:rPr lang="zh-CN" altLang="en-US" sz="1800" b="0" dirty="0">
                <a:hlinkClick r:id="rId2"/>
              </a:rPr>
              <a:t>凯</a:t>
            </a:r>
            <a:r>
              <a:rPr lang="en-US" altLang="zh-CN" sz="1800" b="0" dirty="0"/>
              <a:t>·,S.,</a:t>
            </a:r>
            <a:r>
              <a:rPr lang="zh-CN" altLang="en-US" sz="1800" b="0" dirty="0">
                <a:hlinkClick r:id="rId3"/>
              </a:rPr>
              <a:t>霍斯特曼</a:t>
            </a:r>
            <a:r>
              <a:rPr lang="zh-CN" altLang="en-US" sz="1800" b="0" dirty="0"/>
              <a:t>（</a:t>
            </a:r>
            <a:r>
              <a:rPr lang="en-US" altLang="zh-CN" sz="1800" b="0" dirty="0"/>
              <a:t>Cay,S.,</a:t>
            </a:r>
            <a:r>
              <a:rPr lang="en-US" altLang="zh-CN" sz="1800" b="0" dirty="0">
                <a:hlinkClick r:id="rId4"/>
              </a:rPr>
              <a:t>Horstmann</a:t>
            </a:r>
            <a:r>
              <a:rPr lang="zh-CN" altLang="en-US" sz="1800" b="0" dirty="0"/>
              <a:t>）</a:t>
            </a:r>
            <a:endParaRPr lang="en-US" altLang="zh-CN" sz="1800" b="0" dirty="0"/>
          </a:p>
          <a:p>
            <a:pPr marL="0" indent="0">
              <a:buNone/>
              <a:defRPr/>
            </a:pPr>
            <a:endParaRPr lang="en-US" altLang="zh-CN" sz="1800" b="0" dirty="0"/>
          </a:p>
          <a:p>
            <a:pPr marL="0" indent="0">
              <a:buNone/>
              <a:defRPr/>
            </a:pPr>
            <a:r>
              <a:rPr lang="zh-CN" altLang="en-US" sz="1800" b="0" dirty="0"/>
              <a:t>出版社</a:t>
            </a:r>
            <a:r>
              <a:rPr lang="en-US" altLang="zh-CN" sz="1800" b="0" dirty="0"/>
              <a:t>:</a:t>
            </a:r>
            <a:r>
              <a:rPr lang="zh-CN" altLang="en-US" sz="1800" b="0" dirty="0">
                <a:hlinkClick r:id="rId5"/>
              </a:rPr>
              <a:t>机械工业出版社</a:t>
            </a:r>
            <a:endParaRPr lang="zh-CN" altLang="en-US" sz="18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8132D7-0053-0896-1ADB-32DF088BA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56" y="1436441"/>
            <a:ext cx="7772400" cy="284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0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本课程的主要教材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203598"/>
            <a:ext cx="3293572" cy="2880320"/>
          </a:xfrm>
          <a:ln>
            <a:solidFill>
              <a:srgbClr val="2676FF"/>
            </a:solidFill>
          </a:ln>
        </p:spPr>
        <p:txBody>
          <a:bodyPr/>
          <a:lstStyle/>
          <a:p>
            <a:pPr marL="0" indent="0">
              <a:buNone/>
              <a:defRPr/>
            </a:pPr>
            <a:endParaRPr lang="en-US" altLang="zh-CN" sz="1800" b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Java 2</a:t>
            </a:r>
            <a:r>
              <a:rPr lang="zh-CN" alt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实用教程（第</a:t>
            </a:r>
            <a:r>
              <a:rPr lang="en-US" altLang="zh-CN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5</a:t>
            </a:r>
            <a:r>
              <a:rPr lang="zh-CN" alt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版）</a:t>
            </a:r>
            <a:r>
              <a:rPr lang="en-US" altLang="zh-CN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+Java 2</a:t>
            </a:r>
            <a:r>
              <a:rPr lang="zh-CN" alt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实用教程实验指导</a:t>
            </a:r>
          </a:p>
          <a:p>
            <a:pPr marL="0" indent="0">
              <a:buNone/>
              <a:defRPr/>
            </a:pPr>
            <a:endParaRPr lang="en-US" altLang="zh-CN" sz="1800" b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作者</a:t>
            </a:r>
            <a:r>
              <a:rPr lang="en-US" altLang="zh-CN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  <a:r>
              <a:rPr lang="zh-CN" altLang="en-US" sz="1800" b="0" dirty="0">
                <a:solidFill>
                  <a:schemeClr val="bg2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耿祥义</a:t>
            </a:r>
            <a:r>
              <a:rPr lang="zh-CN" altLang="en-US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、</a:t>
            </a:r>
            <a:r>
              <a:rPr lang="zh-CN" altLang="en-US" sz="1800" b="0" dirty="0">
                <a:solidFill>
                  <a:schemeClr val="bg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张跃平</a:t>
            </a:r>
            <a:endParaRPr lang="en-US" altLang="zh-CN" sz="1800" b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出版社</a:t>
            </a:r>
            <a:r>
              <a:rPr lang="en-US" altLang="zh-CN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  <a:r>
              <a:rPr lang="zh-CN" altLang="en-US" sz="1800" b="0" dirty="0">
                <a:solidFill>
                  <a:schemeClr val="bg2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清华大学出版社</a:t>
            </a:r>
            <a:endParaRPr lang="en-US" altLang="zh-CN" sz="1800" b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出版时间</a:t>
            </a:r>
            <a:r>
              <a:rPr lang="en-US" altLang="zh-CN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:2017</a:t>
            </a:r>
            <a:r>
              <a:rPr lang="zh-CN" altLang="en-US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年</a:t>
            </a:r>
            <a:r>
              <a:rPr lang="en-US" altLang="zh-CN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04</a:t>
            </a:r>
            <a:r>
              <a:rPr lang="zh-CN" altLang="en-US" sz="18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月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EA5D17-CB8D-6446-A4A2-9CC8763D3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63018"/>
            <a:ext cx="1872208" cy="24174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4F6F4B-1487-1F43-ACEF-C925D2A21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59" y="1382540"/>
            <a:ext cx="1797832" cy="2354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76D6683-BE8A-39EC-DC76-6AAD9922CEFC}"/>
              </a:ext>
            </a:extLst>
          </p:cNvPr>
          <p:cNvSpPr txBox="1"/>
          <p:nvPr/>
        </p:nvSpPr>
        <p:spPr>
          <a:xfrm>
            <a:off x="4427984" y="379140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只需要它（如果可以单买的话）</a:t>
            </a:r>
            <a:endParaRPr kumimoji="1" lang="zh-CN" altLang="en-US" sz="1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3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推荐参考书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6420" y="1419622"/>
            <a:ext cx="3293572" cy="2880320"/>
          </a:xfrm>
          <a:ln>
            <a:solidFill>
              <a:srgbClr val="2676FF"/>
            </a:solidFill>
          </a:ln>
        </p:spPr>
        <p:txBody>
          <a:bodyPr/>
          <a:lstStyle/>
          <a:p>
            <a:pPr marL="0" indent="0">
              <a:buNone/>
              <a:defRPr/>
            </a:pPr>
            <a:endParaRPr lang="en-US" altLang="zh-CN" sz="2000" b="0" dirty="0"/>
          </a:p>
          <a:p>
            <a:pPr marL="0" indent="0">
              <a:buNone/>
              <a:defRPr/>
            </a:pPr>
            <a:r>
              <a:rPr lang="en-US" altLang="zh-CN" sz="2000" b="0" dirty="0"/>
              <a:t>《Thinking  in Java》</a:t>
            </a:r>
          </a:p>
          <a:p>
            <a:pPr marL="0" indent="0">
              <a:buNone/>
              <a:defRPr/>
            </a:pPr>
            <a:endParaRPr lang="en-US" altLang="zh-CN" sz="2000" b="0" dirty="0"/>
          </a:p>
          <a:p>
            <a:pPr marL="0" indent="0">
              <a:buNone/>
              <a:defRPr/>
            </a:pPr>
            <a:r>
              <a:rPr lang="en-US" altLang="zh-CN" sz="2000" b="0" dirty="0"/>
              <a:t>Java</a:t>
            </a:r>
            <a:r>
              <a:rPr lang="zh-CN" altLang="en-US" sz="2000" b="0" dirty="0"/>
              <a:t>编程思想 第四版</a:t>
            </a:r>
            <a:endParaRPr lang="en-US" altLang="zh-CN" sz="2000" b="0" dirty="0"/>
          </a:p>
          <a:p>
            <a:pPr marL="0" indent="0">
              <a:buNone/>
              <a:defRPr/>
            </a:pPr>
            <a:endParaRPr lang="en-US" altLang="zh-CN" sz="2000" b="0" dirty="0"/>
          </a:p>
          <a:p>
            <a:pPr marL="0" indent="0">
              <a:buNone/>
              <a:defRPr/>
            </a:pPr>
            <a:r>
              <a:rPr lang="zh-CN" altLang="en-US" sz="2000" b="0" dirty="0"/>
              <a:t>作者：</a:t>
            </a:r>
            <a:r>
              <a:rPr lang="en-US" altLang="zh-CN" sz="2000" b="0" dirty="0"/>
              <a:t> Bruce Eckel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98451"/>
            <a:ext cx="2309217" cy="302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98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考试成绩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13C65C-1529-EE4D-B7A1-A5E788D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0" dirty="0"/>
              <a:t>成绩构成：</a:t>
            </a:r>
            <a:r>
              <a:rPr lang="zh-CN" altLang="zh-CN" sz="2400" b="0" dirty="0"/>
              <a:t>平时</a:t>
            </a:r>
            <a:r>
              <a:rPr lang="zh-CN" altLang="en-US" sz="2400" b="0" dirty="0"/>
              <a:t>、实验</a:t>
            </a:r>
            <a:r>
              <a:rPr lang="zh-CN" altLang="zh-CN" sz="2400" b="0" dirty="0"/>
              <a:t>、期中、期末成绩分别为</a:t>
            </a:r>
            <a:r>
              <a:rPr lang="en-US" altLang="zh-CN" sz="2400" b="0" dirty="0"/>
              <a:t>10%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 10%</a:t>
            </a:r>
            <a:r>
              <a:rPr lang="zh-CN" altLang="zh-CN" sz="2400" b="0" dirty="0"/>
              <a:t>、</a:t>
            </a:r>
            <a:r>
              <a:rPr lang="en-US" altLang="zh-CN" sz="2400" b="0" dirty="0"/>
              <a:t>20%</a:t>
            </a:r>
            <a:r>
              <a:rPr lang="zh-CN" altLang="zh-CN" sz="2400" b="0" dirty="0"/>
              <a:t>、</a:t>
            </a:r>
            <a:r>
              <a:rPr lang="en-US" altLang="zh-CN" sz="2400" b="0" dirty="0"/>
              <a:t>60%</a:t>
            </a:r>
            <a:r>
              <a:rPr lang="zh-CN" altLang="zh-CN" sz="2400" b="0" dirty="0"/>
              <a:t> </a:t>
            </a:r>
            <a:r>
              <a:rPr lang="zh-CN" altLang="en-US" sz="2400" b="0" dirty="0"/>
              <a:t>。</a:t>
            </a:r>
            <a:endParaRPr lang="en-US" altLang="zh-CN" sz="2400" b="0" dirty="0"/>
          </a:p>
          <a:p>
            <a:endParaRPr lang="en-US" altLang="zh-CN" sz="2400" b="0" dirty="0"/>
          </a:p>
          <a:p>
            <a:r>
              <a:rPr lang="zh-CN" altLang="en-US" sz="2400" b="0" dirty="0"/>
              <a:t>期中：随堂测试（闭卷）。</a:t>
            </a:r>
            <a:r>
              <a:rPr lang="zh-CN" altLang="zh-CN" sz="2400" b="0" dirty="0"/>
              <a:t> </a:t>
            </a:r>
            <a:endParaRPr lang="en-US" altLang="zh-CN" sz="2400" b="0" dirty="0"/>
          </a:p>
          <a:p>
            <a:endParaRPr lang="en-US" altLang="zh-CN" sz="2400" b="0" dirty="0"/>
          </a:p>
          <a:p>
            <a:r>
              <a:rPr kumimoji="1" lang="zh-CN" altLang="en-US" sz="2400" b="0" dirty="0"/>
              <a:t>期末：闭卷考试</a:t>
            </a:r>
            <a:r>
              <a:rPr lang="zh-CN" altLang="en-US" sz="2400" b="0" dirty="0"/>
              <a:t>。（去年是请校外老师出题，难度有点大！）</a:t>
            </a:r>
            <a:r>
              <a:rPr lang="zh-CN" altLang="zh-CN" sz="2400" b="0" dirty="0"/>
              <a:t> </a:t>
            </a:r>
            <a:endParaRPr kumimoji="1" lang="zh-CN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98290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9D6207-43FB-5A46-8327-04A33F7FE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50"/>
            <a:ext cx="9144000" cy="425504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19A73BF-3566-FE48-98EE-10651F1E507F}"/>
              </a:ext>
            </a:extLst>
          </p:cNvPr>
          <p:cNvGrpSpPr/>
          <p:nvPr/>
        </p:nvGrpSpPr>
        <p:grpSpPr>
          <a:xfrm>
            <a:off x="0" y="0"/>
            <a:ext cx="4355976" cy="759831"/>
            <a:chOff x="0" y="0"/>
            <a:chExt cx="3491880" cy="75983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BF51C75-05C8-4A41-82D7-5DFE9C654E69}"/>
                </a:ext>
              </a:extLst>
            </p:cNvPr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73BD557-1DC3-4943-8A70-B01754BA817D}"/>
                </a:ext>
              </a:extLst>
            </p:cNvPr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A642A4-E476-184C-AEDE-339477B1FBAB}"/>
                </a:ext>
              </a:extLst>
            </p:cNvPr>
            <p:cNvSpPr txBox="1"/>
            <p:nvPr/>
          </p:nvSpPr>
          <p:spPr>
            <a:xfrm>
              <a:off x="1336924" y="51945"/>
              <a:ext cx="2154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印尼爪哇岛（</a:t>
              </a: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55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07329-333A-E44F-8679-219D526D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74" y="195486"/>
            <a:ext cx="7772400" cy="571500"/>
          </a:xfrm>
        </p:spPr>
        <p:txBody>
          <a:bodyPr/>
          <a:lstStyle/>
          <a:p>
            <a:r>
              <a:rPr kumimoji="1" lang="zh-CN" altLang="en-US" dirty="0"/>
              <a:t>联系我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4343A-345A-734A-BFC1-3DD51F4C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2400" dirty="0"/>
          </a:p>
          <a:p>
            <a:r>
              <a:rPr lang="zh-CN" altLang="en-US" sz="2400" dirty="0"/>
              <a:t>办公室：软件学院</a:t>
            </a:r>
            <a:r>
              <a:rPr lang="en-US" altLang="zh-CN" sz="2400" dirty="0"/>
              <a:t>1502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lang="en-US" altLang="zh-CN" sz="2400" dirty="0"/>
              <a:t>Email: </a:t>
            </a:r>
            <a:r>
              <a:rPr lang="en-US" altLang="zh-CN" sz="2400" dirty="0">
                <a:hlinkClick r:id="rId2"/>
              </a:rPr>
              <a:t>huajiang@ynu.edu.cn</a:t>
            </a:r>
            <a:endParaRPr lang="en-US" altLang="zh-CN" sz="2400" dirty="0"/>
          </a:p>
          <a:p>
            <a:endParaRPr kumimoji="1" lang="en-US" altLang="zh-CN" sz="2400" dirty="0"/>
          </a:p>
          <a:p>
            <a:r>
              <a:rPr lang="en-US" altLang="zh-CN" sz="2400" dirty="0"/>
              <a:t>Tel: 18288691293</a:t>
            </a:r>
          </a:p>
        </p:txBody>
      </p:sp>
    </p:spTree>
    <p:extLst>
      <p:ext uri="{BB962C8B-B14F-4D97-AF65-F5344CB8AC3E}">
        <p14:creationId xmlns:p14="http://schemas.microsoft.com/office/powerpoint/2010/main" val="2763880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07329-333A-E44F-8679-219D526D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36712" y="1275606"/>
            <a:ext cx="7772400" cy="571500"/>
          </a:xfrm>
        </p:spPr>
        <p:txBody>
          <a:bodyPr/>
          <a:lstStyle/>
          <a:p>
            <a:r>
              <a:rPr kumimoji="1" lang="zh-CN" altLang="en-US" dirty="0"/>
              <a:t>课程群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DA2B8D-1327-E0A5-6ED0-6AC6F353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370" y="0"/>
            <a:ext cx="3515339" cy="50200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D5C3DC-7971-BB9B-CD92-6D25E6C91AEF}"/>
              </a:ext>
            </a:extLst>
          </p:cNvPr>
          <p:cNvSpPr txBox="1"/>
          <p:nvPr/>
        </p:nvSpPr>
        <p:spPr>
          <a:xfrm>
            <a:off x="1115616" y="2355726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872916051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967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1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07329-333A-E44F-8679-219D526D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36712" y="1203598"/>
            <a:ext cx="7772400" cy="571500"/>
          </a:xfrm>
        </p:spPr>
        <p:txBody>
          <a:bodyPr/>
          <a:lstStyle/>
          <a:p>
            <a:r>
              <a:rPr kumimoji="1" lang="zh-CN" altLang="en-US" dirty="0"/>
              <a:t>课程群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D5C3DC-7971-BB9B-CD92-6D25E6C91AEF}"/>
              </a:ext>
            </a:extLst>
          </p:cNvPr>
          <p:cNvSpPr txBox="1"/>
          <p:nvPr/>
        </p:nvSpPr>
        <p:spPr>
          <a:xfrm>
            <a:off x="1115616" y="2355726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872842930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1ADECA-7DDF-5156-8EA8-FCE22686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0"/>
            <a:ext cx="36358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7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635125"/>
            <a:ext cx="9067800" cy="13938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Java</a:t>
            </a:r>
            <a:r>
              <a:rPr lang="zh-CN" altLang="en-US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的开发环境</a:t>
            </a:r>
            <a:r>
              <a:rPr lang="en-US" altLang="zh-CN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014886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995936" cy="504000"/>
            <a:chOff x="0" y="0"/>
            <a:chExt cx="3995936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2659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1.2.1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三种平台简介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04555" y="2598640"/>
            <a:ext cx="5382761" cy="594503"/>
            <a:chOff x="1282700" y="7173416"/>
            <a:chExt cx="6265862" cy="666750"/>
          </a:xfrm>
        </p:grpSpPr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 rot="10800000">
              <a:off x="1289050" y="7173416"/>
              <a:ext cx="6259512" cy="666750"/>
            </a:xfrm>
            <a:prstGeom prst="rect">
              <a:avLst/>
            </a:prstGeom>
            <a:gradFill>
              <a:gsLst>
                <a:gs pos="100000">
                  <a:srgbClr val="89CC40">
                    <a:lumMod val="20000"/>
                    <a:lumOff val="80000"/>
                  </a:srgbClr>
                </a:gs>
                <a:gs pos="51657">
                  <a:srgbClr val="2676FF"/>
                </a:gs>
                <a:gs pos="0">
                  <a:srgbClr val="2676FF">
                    <a:lumMod val="20000"/>
                    <a:lumOff val="80000"/>
                  </a:srgbClr>
                </a:gs>
              </a:gsLst>
              <a:lin ang="5400000" scaled="1"/>
            </a:gradFill>
            <a:ln w="9525">
              <a:solidFill>
                <a:srgbClr val="2676FF"/>
              </a:solidFill>
              <a:round/>
            </a:ln>
            <a:effectLst>
              <a:outerShdw blurRad="63500" sx="101000" sy="101000" algn="ctr" rotWithShape="0">
                <a:prstClr val="black">
                  <a:alpha val="18000"/>
                </a:prstClr>
              </a:outerShdw>
            </a:effectLst>
          </p:spPr>
          <p:txBody>
            <a:bodyPr spcFirstLastPara="0" vert="horz" wrap="square" lIns="78740" tIns="78740" rIns="78740" bIns="78740" numCol="1" spcCol="1270" anchor="ctr" anchorCtr="0">
              <a:noAutofit/>
            </a:bodyPr>
            <a:lstStyle/>
            <a:p>
              <a:pPr marL="0" marR="0" lvl="0" indent="0" algn="ctr" defTabSz="2755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19"/>
            <p:cNvSpPr>
              <a:spLocks noChangeArrowheads="1"/>
            </p:cNvSpPr>
            <p:nvPr/>
          </p:nvSpPr>
          <p:spPr bwMode="auto">
            <a:xfrm>
              <a:off x="1282700" y="7216279"/>
              <a:ext cx="5592762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单击此处添加段落文字内容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04555" y="3610646"/>
            <a:ext cx="5427685" cy="776918"/>
            <a:chOff x="1282700" y="8267204"/>
            <a:chExt cx="6265862" cy="666750"/>
          </a:xfrm>
        </p:grpSpPr>
        <p:sp>
          <p:nvSpPr>
            <p:cNvPr id="10" name="Rectangle 21"/>
            <p:cNvSpPr>
              <a:spLocks noChangeArrowheads="1"/>
            </p:cNvSpPr>
            <p:nvPr/>
          </p:nvSpPr>
          <p:spPr bwMode="auto">
            <a:xfrm rot="10800000">
              <a:off x="1289050" y="8267204"/>
              <a:ext cx="6259512" cy="666750"/>
            </a:xfrm>
            <a:prstGeom prst="rect">
              <a:avLst/>
            </a:prstGeom>
            <a:gradFill>
              <a:gsLst>
                <a:gs pos="100000">
                  <a:srgbClr val="89CC40">
                    <a:lumMod val="20000"/>
                    <a:lumOff val="80000"/>
                  </a:srgbClr>
                </a:gs>
                <a:gs pos="51657">
                  <a:srgbClr val="2676FF"/>
                </a:gs>
                <a:gs pos="0">
                  <a:srgbClr val="2676FF">
                    <a:lumMod val="20000"/>
                    <a:lumOff val="80000"/>
                  </a:srgbClr>
                </a:gs>
              </a:gsLst>
              <a:lin ang="5400000" scaled="1"/>
            </a:gradFill>
            <a:ln w="9525">
              <a:solidFill>
                <a:srgbClr val="2676FF"/>
              </a:solidFill>
              <a:round/>
            </a:ln>
            <a:effectLst>
              <a:outerShdw blurRad="63500" sx="101000" sy="101000" algn="ctr" rotWithShape="0">
                <a:prstClr val="black">
                  <a:alpha val="18000"/>
                </a:prstClr>
              </a:outerShdw>
            </a:effectLst>
          </p:spPr>
          <p:txBody>
            <a:bodyPr spcFirstLastPara="0" vert="horz" wrap="square" lIns="78740" tIns="78740" rIns="78740" bIns="78740" numCol="1" spcCol="1270" anchor="ctr" anchorCtr="0">
              <a:noAutofit/>
            </a:bodyPr>
            <a:lstStyle/>
            <a:p>
              <a:pPr marL="0" marR="0" lvl="0" indent="0" algn="ctr" defTabSz="2755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1282700" y="8310066"/>
              <a:ext cx="5592762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单击此处添加段落文字内容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04555" y="1542513"/>
            <a:ext cx="5382761" cy="594503"/>
            <a:chOff x="1282700" y="6058991"/>
            <a:chExt cx="6265862" cy="666750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 rot="10800000">
              <a:off x="1289050" y="6058991"/>
              <a:ext cx="6259512" cy="666750"/>
            </a:xfrm>
            <a:prstGeom prst="rect">
              <a:avLst/>
            </a:prstGeom>
            <a:gradFill>
              <a:gsLst>
                <a:gs pos="100000">
                  <a:srgbClr val="89CC40">
                    <a:lumMod val="20000"/>
                    <a:lumOff val="80000"/>
                  </a:srgbClr>
                </a:gs>
                <a:gs pos="51657">
                  <a:srgbClr val="2676FF"/>
                </a:gs>
                <a:gs pos="0">
                  <a:srgbClr val="2676FF">
                    <a:lumMod val="20000"/>
                    <a:lumOff val="80000"/>
                  </a:srgbClr>
                </a:gs>
              </a:gsLst>
              <a:lin ang="5400000" scaled="1"/>
            </a:gradFill>
            <a:ln w="9525">
              <a:solidFill>
                <a:srgbClr val="2676FF"/>
              </a:solidFill>
              <a:round/>
            </a:ln>
            <a:effectLst>
              <a:outerShdw blurRad="63500" sx="101000" sy="101000" algn="ctr" rotWithShape="0">
                <a:prstClr val="black">
                  <a:alpha val="18000"/>
                </a:prstClr>
              </a:outerShdw>
            </a:effectLst>
          </p:spPr>
          <p:txBody>
            <a:bodyPr spcFirstLastPara="0" vert="horz" wrap="square" lIns="78740" tIns="78740" rIns="78740" bIns="78740" numCol="1" spcCol="1270" anchor="ctr" anchorCtr="0">
              <a:noAutofit/>
            </a:bodyPr>
            <a:lstStyle/>
            <a:p>
              <a:pPr marL="0" marR="0" lvl="0" indent="0" algn="ctr" defTabSz="2755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282700" y="6097521"/>
              <a:ext cx="5592762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单击此处添加段落文字内容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304555" y="2598640"/>
            <a:ext cx="5382761" cy="837206"/>
            <a:chOff x="1276350" y="2552700"/>
            <a:chExt cx="6265862" cy="666750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 rot="10800000">
              <a:off x="1282700" y="2552700"/>
              <a:ext cx="6259512" cy="666750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5400000" scaled="0"/>
            </a:gradFill>
            <a:ln w="9525">
              <a:solidFill>
                <a:srgbClr val="EAEAEA"/>
              </a:solidFill>
              <a:miter lim="800000"/>
            </a:ln>
          </p:spPr>
          <p:txBody>
            <a:bodyPr rot="10800000" wrap="none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1276350" y="2595563"/>
              <a:ext cx="5592762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1" hangingPunct="1">
                <a:lnSpc>
                  <a:spcPct val="110000"/>
                </a:lnSpc>
                <a:buClr>
                  <a:srgbClr val="CC0000"/>
                </a:buClr>
                <a:buSzPct val="50000"/>
              </a:pPr>
              <a:r>
                <a:rPr lang="en-US" altLang="zh-CN" sz="14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ME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 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JavaPlatform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MicroEdition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）是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的微型版，主要应用于嵌入式的消费产品系统开发，如手机、掌上电脑或其它无线设备的编程；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04553" y="3595031"/>
            <a:ext cx="5427686" cy="920935"/>
            <a:chOff x="1270001" y="3546555"/>
            <a:chExt cx="6246924" cy="871337"/>
          </a:xfrm>
        </p:grpSpPr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 rot="10800000">
              <a:off x="1270001" y="3546555"/>
              <a:ext cx="6246924" cy="871335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5400000" scaled="0"/>
            </a:gradFill>
            <a:ln w="9525">
              <a:solidFill>
                <a:srgbClr val="EAEAEA"/>
              </a:solidFill>
              <a:miter lim="800000"/>
            </a:ln>
          </p:spPr>
          <p:txBody>
            <a:bodyPr rot="10800000" wrap="none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28"/>
            <p:cNvSpPr>
              <a:spLocks noChangeArrowheads="1"/>
            </p:cNvSpPr>
            <p:nvPr/>
          </p:nvSpPr>
          <p:spPr bwMode="auto">
            <a:xfrm>
              <a:off x="1276350" y="3689350"/>
              <a:ext cx="5592762" cy="72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1" hangingPunct="1">
                <a:lnSpc>
                  <a:spcPct val="110000"/>
                </a:lnSpc>
                <a:buClr>
                  <a:srgbClr val="CC0000"/>
                </a:buClr>
                <a:buSzPct val="50000"/>
              </a:pPr>
              <a:r>
                <a:rPr lang="en-US" altLang="zh-CN" sz="14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EE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JavaPlatform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EnterpriseEdition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）是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的企业版，主要用于构建企业级的服务应用，适合分布式的网络程序的开发，如电子商务网站和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系统。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04555" y="1542513"/>
            <a:ext cx="5382761" cy="860341"/>
            <a:chOff x="1276350" y="1438275"/>
            <a:chExt cx="6265862" cy="608443"/>
          </a:xfrm>
        </p:grpSpPr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 rot="10800000">
              <a:off x="1282700" y="1438275"/>
              <a:ext cx="6259512" cy="60844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5400000" scaled="0"/>
            </a:gradFill>
            <a:ln w="9525">
              <a:solidFill>
                <a:srgbClr val="EAEAEA"/>
              </a:solidFill>
              <a:miter lim="800000"/>
            </a:ln>
          </p:spPr>
          <p:txBody>
            <a:bodyPr rot="10800000" wrap="none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1276350" y="1476805"/>
              <a:ext cx="5592762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1" hangingPunct="1">
                <a:lnSpc>
                  <a:spcPct val="110000"/>
                </a:lnSpc>
                <a:buClr>
                  <a:srgbClr val="CC0000"/>
                </a:buClr>
                <a:buSzPct val="50000"/>
              </a:pPr>
              <a:r>
                <a:rPr lang="en-US" altLang="zh-CN" sz="14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 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JavaPlatform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StandardEdition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）是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的标准版，主要用于桌面应用软件和低端的服务器应用程序的编程，也可以开发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Applet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小程序；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82280" y="1491630"/>
            <a:ext cx="681880" cy="704910"/>
            <a:chOff x="7073900" y="1382713"/>
            <a:chExt cx="793750" cy="790575"/>
          </a:xfrm>
        </p:grpSpPr>
        <p:grpSp>
          <p:nvGrpSpPr>
            <p:cNvPr id="25" name="Group 4"/>
            <p:cNvGrpSpPr/>
            <p:nvPr/>
          </p:nvGrpSpPr>
          <p:grpSpPr bwMode="auto">
            <a:xfrm>
              <a:off x="7073900" y="1382713"/>
              <a:ext cx="793750" cy="790575"/>
              <a:chOff x="0" y="0"/>
              <a:chExt cx="1590" cy="1588"/>
            </a:xfrm>
          </p:grpSpPr>
          <p:grpSp>
            <p:nvGrpSpPr>
              <p:cNvPr id="27" name="Group 5"/>
              <p:cNvGrpSpPr/>
              <p:nvPr/>
            </p:nvGrpSpPr>
            <p:grpSpPr bwMode="auto">
              <a:xfrm>
                <a:off x="0" y="0"/>
                <a:ext cx="1590" cy="1588"/>
                <a:chOff x="0" y="0"/>
                <a:chExt cx="1136" cy="1134"/>
              </a:xfrm>
            </p:grpSpPr>
            <p:sp>
              <p:nvSpPr>
                <p:cNvPr id="30" name="Oval 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36" cy="113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EECE1">
                        <a:alpha val="89999"/>
                      </a:srgbClr>
                    </a:gs>
                    <a:gs pos="50000">
                      <a:sysClr val="window" lastClr="FFFFFF"/>
                    </a:gs>
                    <a:gs pos="100000">
                      <a:srgbClr val="EEECE1">
                        <a:alpha val="89999"/>
                      </a:srgbClr>
                    </a:gs>
                  </a:gsLst>
                  <a:lin ang="2700000" scaled="1"/>
                </a:gradFill>
                <a:ln w="9525" cmpd="sng">
                  <a:solidFill>
                    <a:srgbClr val="EEECE1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Oval 7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76FF"/>
                    </a:gs>
                    <a:gs pos="100000">
                      <a:srgbClr val="2676FF"/>
                    </a:gs>
                  </a:gsLst>
                  <a:lin ang="2700000" scaled="1"/>
                </a:gradFill>
                <a:ln w="9525">
                  <a:solidFill>
                    <a:srgbClr val="EEECE1"/>
                  </a:solidFill>
                  <a:rou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未知"/>
              <p:cNvSpPr/>
              <p:nvPr/>
            </p:nvSpPr>
            <p:spPr bwMode="auto">
              <a:xfrm rot="16200000">
                <a:off x="390" y="490"/>
                <a:ext cx="606" cy="1210"/>
              </a:xfrm>
              <a:custGeom>
                <a:avLst/>
                <a:gdLst>
                  <a:gd name="T0" fmla="*/ 603 w 174"/>
                  <a:gd name="T1" fmla="*/ 0 h 348"/>
                  <a:gd name="T2" fmla="*/ 0 w 174"/>
                  <a:gd name="T3" fmla="*/ 602 h 348"/>
                  <a:gd name="T4" fmla="*/ 606 w 174"/>
                  <a:gd name="T5" fmla="*/ 1210 h 348"/>
                  <a:gd name="T6" fmla="*/ 606 w 174"/>
                  <a:gd name="T7" fmla="*/ 605 h 348"/>
                  <a:gd name="T8" fmla="*/ 603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ysClr val="window" lastClr="FFFFFF">
                      <a:alpha val="0"/>
                    </a:sysClr>
                  </a:gs>
                  <a:gs pos="100000">
                    <a:sysClr val="window" lastClr="FFFFFF">
                      <a:alpha val="25998"/>
                    </a:sys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未知"/>
              <p:cNvSpPr/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603 w 174"/>
                  <a:gd name="T1" fmla="*/ 0 h 348"/>
                  <a:gd name="T2" fmla="*/ 0 w 174"/>
                  <a:gd name="T3" fmla="*/ 602 h 348"/>
                  <a:gd name="T4" fmla="*/ 606 w 174"/>
                  <a:gd name="T5" fmla="*/ 1210 h 348"/>
                  <a:gd name="T6" fmla="*/ 606 w 174"/>
                  <a:gd name="T7" fmla="*/ 605 h 348"/>
                  <a:gd name="T8" fmla="*/ 603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ysClr val="window" lastClr="FFFFFF">
                      <a:alpha val="0"/>
                    </a:sysClr>
                  </a:gs>
                  <a:gs pos="100000">
                    <a:sysClr val="window" lastClr="FFFFFF">
                      <a:alpha val="50000"/>
                    </a:sys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7185025" y="1493838"/>
              <a:ext cx="554037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82280" y="2547757"/>
            <a:ext cx="681880" cy="704910"/>
            <a:chOff x="7073900" y="2497138"/>
            <a:chExt cx="793750" cy="790575"/>
          </a:xfrm>
        </p:grpSpPr>
        <p:grpSp>
          <p:nvGrpSpPr>
            <p:cNvPr id="33" name="Group 13"/>
            <p:cNvGrpSpPr/>
            <p:nvPr/>
          </p:nvGrpSpPr>
          <p:grpSpPr bwMode="auto">
            <a:xfrm>
              <a:off x="7073900" y="2497138"/>
              <a:ext cx="793750" cy="790575"/>
              <a:chOff x="0" y="0"/>
              <a:chExt cx="1590" cy="1588"/>
            </a:xfrm>
          </p:grpSpPr>
          <p:grpSp>
            <p:nvGrpSpPr>
              <p:cNvPr id="35" name="Group 14"/>
              <p:cNvGrpSpPr/>
              <p:nvPr/>
            </p:nvGrpSpPr>
            <p:grpSpPr bwMode="auto">
              <a:xfrm>
                <a:off x="0" y="0"/>
                <a:ext cx="1590" cy="1588"/>
                <a:chOff x="0" y="0"/>
                <a:chExt cx="1136" cy="1134"/>
              </a:xfrm>
            </p:grpSpPr>
            <p:sp>
              <p:nvSpPr>
                <p:cNvPr id="38" name="Oval 1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36" cy="113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EECE1">
                        <a:alpha val="89999"/>
                      </a:srgbClr>
                    </a:gs>
                    <a:gs pos="50000">
                      <a:sysClr val="window" lastClr="FFFFFF"/>
                    </a:gs>
                    <a:gs pos="100000">
                      <a:srgbClr val="EEECE1">
                        <a:alpha val="89999"/>
                      </a:srgbClr>
                    </a:gs>
                  </a:gsLst>
                  <a:lin ang="2700000" scaled="1"/>
                </a:gradFill>
                <a:ln w="9525" cmpd="sng">
                  <a:solidFill>
                    <a:srgbClr val="EEECE1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Oval 16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76FF"/>
                    </a:gs>
                    <a:gs pos="100000">
                      <a:srgbClr val="2676FF"/>
                    </a:gs>
                  </a:gsLst>
                  <a:lin ang="2700000" scaled="1"/>
                </a:gradFill>
                <a:ln w="9525">
                  <a:solidFill>
                    <a:srgbClr val="EEECE1"/>
                  </a:solidFill>
                  <a:rou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6" name="未知"/>
              <p:cNvSpPr/>
              <p:nvPr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603 w 174"/>
                  <a:gd name="T1" fmla="*/ 0 h 348"/>
                  <a:gd name="T2" fmla="*/ 0 w 174"/>
                  <a:gd name="T3" fmla="*/ 602 h 348"/>
                  <a:gd name="T4" fmla="*/ 606 w 174"/>
                  <a:gd name="T5" fmla="*/ 1210 h 348"/>
                  <a:gd name="T6" fmla="*/ 606 w 174"/>
                  <a:gd name="T7" fmla="*/ 605 h 348"/>
                  <a:gd name="T8" fmla="*/ 603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ysClr val="window" lastClr="FFFFFF">
                      <a:alpha val="0"/>
                    </a:sysClr>
                  </a:gs>
                  <a:gs pos="100000">
                    <a:sysClr val="window" lastClr="FFFFFF">
                      <a:alpha val="25998"/>
                    </a:sys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未知"/>
              <p:cNvSpPr/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603 w 174"/>
                  <a:gd name="T1" fmla="*/ 0 h 348"/>
                  <a:gd name="T2" fmla="*/ 0 w 174"/>
                  <a:gd name="T3" fmla="*/ 602 h 348"/>
                  <a:gd name="T4" fmla="*/ 606 w 174"/>
                  <a:gd name="T5" fmla="*/ 1210 h 348"/>
                  <a:gd name="T6" fmla="*/ 606 w 174"/>
                  <a:gd name="T7" fmla="*/ 605 h 348"/>
                  <a:gd name="T8" fmla="*/ 603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ysClr val="window" lastClr="FFFFFF">
                      <a:alpha val="0"/>
                    </a:sysClr>
                  </a:gs>
                  <a:gs pos="100000">
                    <a:sysClr val="window" lastClr="FFFFFF">
                      <a:alpha val="50000"/>
                    </a:sys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7197725" y="2608263"/>
              <a:ext cx="554037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82280" y="3610646"/>
            <a:ext cx="681880" cy="704910"/>
            <a:chOff x="7073900" y="3590925"/>
            <a:chExt cx="793750" cy="790575"/>
          </a:xfrm>
        </p:grpSpPr>
        <p:grpSp>
          <p:nvGrpSpPr>
            <p:cNvPr id="41" name="Group 22"/>
            <p:cNvGrpSpPr/>
            <p:nvPr/>
          </p:nvGrpSpPr>
          <p:grpSpPr bwMode="auto">
            <a:xfrm>
              <a:off x="7073900" y="3590925"/>
              <a:ext cx="793750" cy="790575"/>
              <a:chOff x="0" y="0"/>
              <a:chExt cx="1590" cy="1588"/>
            </a:xfrm>
          </p:grpSpPr>
          <p:grpSp>
            <p:nvGrpSpPr>
              <p:cNvPr id="43" name="Group 23"/>
              <p:cNvGrpSpPr/>
              <p:nvPr/>
            </p:nvGrpSpPr>
            <p:grpSpPr bwMode="auto">
              <a:xfrm>
                <a:off x="0" y="0"/>
                <a:ext cx="1590" cy="1588"/>
                <a:chOff x="0" y="0"/>
                <a:chExt cx="1136" cy="1134"/>
              </a:xfrm>
            </p:grpSpPr>
            <p:sp>
              <p:nvSpPr>
                <p:cNvPr id="46" name="Oval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36" cy="113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EECE1">
                        <a:alpha val="89999"/>
                      </a:srgbClr>
                    </a:gs>
                    <a:gs pos="50000">
                      <a:sysClr val="window" lastClr="FFFFFF"/>
                    </a:gs>
                    <a:gs pos="100000">
                      <a:srgbClr val="EEECE1">
                        <a:alpha val="89999"/>
                      </a:srgbClr>
                    </a:gs>
                  </a:gsLst>
                  <a:lin ang="2700000" scaled="1"/>
                </a:gradFill>
                <a:ln w="9525" cmpd="sng">
                  <a:solidFill>
                    <a:srgbClr val="EEECE1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Oval 25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76FF"/>
                    </a:gs>
                    <a:gs pos="100000">
                      <a:srgbClr val="2676FF"/>
                    </a:gs>
                  </a:gsLst>
                  <a:lin ang="2700000" scaled="1"/>
                </a:gradFill>
                <a:ln w="9525">
                  <a:solidFill>
                    <a:srgbClr val="EEECE1"/>
                  </a:solidFill>
                  <a:rou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4" name="未知"/>
              <p:cNvSpPr/>
              <p:nvPr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603 w 174"/>
                  <a:gd name="T1" fmla="*/ 0 h 348"/>
                  <a:gd name="T2" fmla="*/ 0 w 174"/>
                  <a:gd name="T3" fmla="*/ 602 h 348"/>
                  <a:gd name="T4" fmla="*/ 606 w 174"/>
                  <a:gd name="T5" fmla="*/ 1210 h 348"/>
                  <a:gd name="T6" fmla="*/ 606 w 174"/>
                  <a:gd name="T7" fmla="*/ 605 h 348"/>
                  <a:gd name="T8" fmla="*/ 603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ysClr val="window" lastClr="FFFFFF">
                      <a:alpha val="0"/>
                    </a:sysClr>
                  </a:gs>
                  <a:gs pos="100000">
                    <a:sysClr val="window" lastClr="FFFFFF">
                      <a:alpha val="25998"/>
                    </a:sys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未知"/>
              <p:cNvSpPr/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603 w 174"/>
                  <a:gd name="T1" fmla="*/ 0 h 348"/>
                  <a:gd name="T2" fmla="*/ 0 w 174"/>
                  <a:gd name="T3" fmla="*/ 602 h 348"/>
                  <a:gd name="T4" fmla="*/ 606 w 174"/>
                  <a:gd name="T5" fmla="*/ 1210 h 348"/>
                  <a:gd name="T6" fmla="*/ 606 w 174"/>
                  <a:gd name="T7" fmla="*/ 605 h 348"/>
                  <a:gd name="T8" fmla="*/ 603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ysClr val="window" lastClr="FFFFFF">
                      <a:alpha val="0"/>
                    </a:sysClr>
                  </a:gs>
                  <a:gs pos="100000">
                    <a:sysClr val="window" lastClr="FFFFFF">
                      <a:alpha val="50000"/>
                    </a:sys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Rectangle 29"/>
            <p:cNvSpPr>
              <a:spLocks noChangeArrowheads="1"/>
            </p:cNvSpPr>
            <p:nvPr/>
          </p:nvSpPr>
          <p:spPr bwMode="auto">
            <a:xfrm>
              <a:off x="7197725" y="3702050"/>
              <a:ext cx="554037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858149" y="970403"/>
            <a:ext cx="6615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发展到现在，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开发平台主要分为三个版本：</a:t>
            </a:r>
          </a:p>
        </p:txBody>
      </p:sp>
    </p:spTree>
    <p:extLst>
      <p:ext uri="{BB962C8B-B14F-4D97-AF65-F5344CB8AC3E}">
        <p14:creationId xmlns:p14="http://schemas.microsoft.com/office/powerpoint/2010/main" val="32059916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3568" y="1059582"/>
            <a:ext cx="8064896" cy="284577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Clr>
                <a:srgbClr val="C00000"/>
              </a:buClr>
              <a:buSzPct val="50000"/>
              <a:buNone/>
            </a:pP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SE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可以分为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个主要的部分：</a:t>
            </a:r>
            <a:r>
              <a:rPr lang="en-US" altLang="zh-CN" sz="20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0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0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2000" b="0" dirty="0">
              <a:solidFill>
                <a:srgbClr val="267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C00000"/>
              </a:buClr>
              <a:buSzPct val="50000"/>
              <a:buNone/>
            </a:pPr>
            <a:endParaRPr lang="en-US" altLang="zh-CN" sz="1000" b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36EB8"/>
              </a:buClr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如果要开发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程序，则必须获得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JDK(</a:t>
            </a:r>
            <a:r>
              <a:rPr lang="en-US" altLang="zh-CN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J2SE Development Kits, </a:t>
            </a:r>
            <a:r>
              <a:rPr lang="en-US" altLang="zh-CN" sz="14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开发工具包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包括了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JRE(</a:t>
            </a:r>
            <a:r>
              <a:rPr lang="en-US" altLang="zh-CN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Runtime Environment, </a:t>
            </a:r>
            <a:r>
              <a:rPr lang="en-US" altLang="zh-CN" sz="14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以及开发过程中所需要的一些工具程序，像</a:t>
            </a: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javadoc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等工具程序 。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36EB8"/>
              </a:buClr>
              <a:buFont typeface="Wingdings" panose="05000000000000000000" pitchFamily="2" charset="2"/>
              <a:buChar char="Ø"/>
            </a:pP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36EB8"/>
              </a:buClr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Virtual Machine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）包括在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运行环境中，所以为了要运行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程序，必须获得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并进行安装。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3995936" cy="504000"/>
            <a:chOff x="0" y="0"/>
            <a:chExt cx="3995936" cy="504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矩形 4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36924" y="51945"/>
              <a:ext cx="2659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1.2.1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三种平台简介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99122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3848" y="15991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JavaSE</a:t>
            </a:r>
            <a:r>
              <a:rPr lang="zh-CN" altLang="en-US" sz="20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的组成概念图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1" y="771550"/>
            <a:ext cx="7280809" cy="40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441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1560" y="123478"/>
            <a:ext cx="8062664" cy="571500"/>
          </a:xfrm>
        </p:spPr>
        <p:txBody>
          <a:bodyPr/>
          <a:lstStyle/>
          <a:p>
            <a:r>
              <a:rPr lang="en-US" altLang="zh-CN" sz="280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的三个开发运行平台示意图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77" y="1131590"/>
            <a:ext cx="7622046" cy="34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0716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Text Box 3"/>
          <p:cNvSpPr>
            <a:spLocks noGrp="1" noChangeArrowheads="1"/>
          </p:cNvSpPr>
          <p:nvPr>
            <p:ph type="body" idx="4294967295"/>
          </p:nvPr>
        </p:nvSpPr>
        <p:spPr>
          <a:xfrm>
            <a:off x="1272540" y="1068705"/>
            <a:ext cx="7558405" cy="337278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FontTx/>
              <a:buNone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公司免费提供的命令行形式的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开发工具包，可前往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官方网站下载最新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安装包。 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FontTx/>
              <a:buNone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https://www.oracle.com/cn/java/technologies/downloads/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FontTx/>
              <a:buNone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的主要内容包括：</a:t>
            </a:r>
          </a:p>
          <a:p>
            <a:pPr marL="817880" lvl="1">
              <a:lnSpc>
                <a:spcPct val="150000"/>
              </a:lnSpc>
              <a:spcBef>
                <a:spcPct val="0"/>
              </a:spcBef>
              <a:buClr>
                <a:srgbClr val="2676FF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开发工具： 在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目录中，包括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en-US" altLang="zh-CN" sz="1600" b="0" dirty="0" err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javac.exe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、解释器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java.exe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600" b="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880" lvl="1">
              <a:lnSpc>
                <a:spcPct val="150000"/>
              </a:lnSpc>
              <a:spcBef>
                <a:spcPct val="0"/>
              </a:spcBef>
              <a:buClr>
                <a:srgbClr val="2676FF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演示程序： 在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目录中</a:t>
            </a:r>
            <a:endParaRPr lang="en-US" altLang="zh-CN" sz="1600" b="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880" lvl="1">
              <a:lnSpc>
                <a:spcPct val="150000"/>
              </a:lnSpc>
              <a:spcBef>
                <a:spcPct val="0"/>
              </a:spcBef>
              <a:buClr>
                <a:srgbClr val="2676FF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开发类库：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目录中</a:t>
            </a:r>
            <a:endParaRPr lang="en-US" altLang="zh-CN" sz="1600" b="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880" lvl="1">
              <a:lnSpc>
                <a:spcPct val="150000"/>
              </a:lnSpc>
              <a:spcBef>
                <a:spcPct val="0"/>
              </a:spcBef>
              <a:buClr>
                <a:srgbClr val="2676FF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运行环境： 在</a:t>
            </a:r>
            <a:r>
              <a:rPr lang="en-US" altLang="zh-CN" sz="1600" b="0" dirty="0" err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目录中，包括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虚拟机、运行类库等</a:t>
            </a:r>
            <a:endParaRPr lang="en-US" altLang="zh-CN" sz="1600" b="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880" lvl="1">
              <a:lnSpc>
                <a:spcPct val="150000"/>
              </a:lnSpc>
              <a:spcBef>
                <a:spcPct val="0"/>
              </a:spcBef>
              <a:buClr>
                <a:srgbClr val="2676FF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样例代码：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目录中，包括某些</a:t>
            </a:r>
            <a:r>
              <a:rPr lang="en-US" altLang="zh-CN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API</a:t>
            </a:r>
            <a:r>
              <a:rPr lang="zh-CN" altLang="en-US" sz="1600" b="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的编程样例</a:t>
            </a:r>
            <a:endParaRPr lang="en-US" altLang="zh-CN" sz="1600" b="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4283968" cy="504000"/>
            <a:chOff x="0" y="0"/>
            <a:chExt cx="4283968" cy="504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矩形 5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36924" y="51945"/>
              <a:ext cx="2947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1.2.2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 </a:t>
              </a: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72789" y="671889"/>
            <a:ext cx="381642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zh-CN" sz="18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JDK </a:t>
            </a:r>
          </a:p>
        </p:txBody>
      </p:sp>
    </p:spTree>
    <p:extLst>
      <p:ext uri="{BB962C8B-B14F-4D97-AF65-F5344CB8AC3E}">
        <p14:creationId xmlns:p14="http://schemas.microsoft.com/office/powerpoint/2010/main" val="41271827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Text Box 3"/>
          <p:cNvSpPr>
            <a:spLocks noGrp="1" noChangeArrowheads="1"/>
          </p:cNvSpPr>
          <p:nvPr>
            <p:ph type="body" idx="4294967295"/>
          </p:nvPr>
        </p:nvSpPr>
        <p:spPr>
          <a:xfrm>
            <a:off x="1272540" y="1068705"/>
            <a:ext cx="7558405" cy="33669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FontTx/>
              <a:buNone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官方网站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www.oracle.com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/java/technologies/downloads/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4283968" cy="504000"/>
            <a:chOff x="0" y="0"/>
            <a:chExt cx="4283968" cy="504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矩形 5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36924" y="51945"/>
              <a:ext cx="2947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1.2.2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 </a:t>
              </a: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72789" y="671889"/>
            <a:ext cx="381642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zh-CN" sz="18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18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18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E5E25B-5B7E-1160-BF38-1F0F4018F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24" y="1405401"/>
            <a:ext cx="6640348" cy="35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65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19A73BF-3566-FE48-98EE-10651F1E507F}"/>
              </a:ext>
            </a:extLst>
          </p:cNvPr>
          <p:cNvGrpSpPr/>
          <p:nvPr/>
        </p:nvGrpSpPr>
        <p:grpSpPr>
          <a:xfrm>
            <a:off x="0" y="0"/>
            <a:ext cx="4355976" cy="504000"/>
            <a:chOff x="0" y="0"/>
            <a:chExt cx="3491880" cy="504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BF51C75-05C8-4A41-82D7-5DFE9C654E69}"/>
                </a:ext>
              </a:extLst>
            </p:cNvPr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73BD557-1DC3-4943-8A70-B01754BA817D}"/>
                </a:ext>
              </a:extLst>
            </p:cNvPr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A642A4-E476-184C-AEDE-339477B1FBAB}"/>
                </a:ext>
              </a:extLst>
            </p:cNvPr>
            <p:cNvSpPr txBox="1"/>
            <p:nvPr/>
          </p:nvSpPr>
          <p:spPr>
            <a:xfrm>
              <a:off x="1336924" y="51945"/>
              <a:ext cx="2154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面向对象程序设计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42D4A67-48FA-F44D-D2A2-F8598882F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424"/>
            <a:ext cx="9144000" cy="42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3144" y="1131590"/>
            <a:ext cx="7344000" cy="3320379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javac.exe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——Java</a:t>
            </a:r>
            <a:r>
              <a:rPr lang="zh-CN" altLang="en-US" sz="1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程序，负责检查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源程序是否有语法错误并生成相应的字节码文件（基本名与源文件中类名同名、但扩展名为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命令格式为： </a:t>
            </a:r>
            <a:r>
              <a:rPr lang="en-US" altLang="zh-CN" sz="1600" dirty="0" err="1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16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 </a:t>
            </a:r>
            <a:r>
              <a:rPr lang="en-US" altLang="zh-CN" sz="16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java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java.exe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——Java</a:t>
            </a:r>
            <a:r>
              <a:rPr lang="zh-CN" altLang="en-US" sz="1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程序，负责解释执行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Application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字节码文件。      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命令格式为： </a:t>
            </a:r>
            <a:r>
              <a:rPr lang="en-US" altLang="zh-CN" sz="160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en-US" altLang="zh-CN" sz="16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</a:t>
            </a:r>
            <a:endParaRPr lang="en-US" altLang="zh-CN" sz="16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appletviewer.exe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en-US" altLang="zh-CN" sz="1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zh-CN" altLang="en-US" sz="1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Applet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的应用程序，使用它调试程序，不需要反复调用庞大的浏览器。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命令格式为： </a:t>
            </a:r>
            <a:r>
              <a:rPr lang="en-US" altLang="zh-CN" sz="1600" dirty="0" err="1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appletviewer</a:t>
            </a:r>
            <a:r>
              <a:rPr lang="en-US" altLang="zh-CN" sz="1600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</a:t>
            </a:r>
            <a:r>
              <a:rPr lang="en-US" altLang="zh-CN" sz="16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.html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CC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669925"/>
            <a:ext cx="2876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最常用的</a:t>
            </a:r>
            <a:r>
              <a:rPr lang="en-US" altLang="zh-CN" sz="20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0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4283968" cy="504000"/>
            <a:chOff x="0" y="0"/>
            <a:chExt cx="4283968" cy="504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矩形 5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36924" y="51945"/>
              <a:ext cx="2947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1.2.2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 </a:t>
              </a: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4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89BDC-1743-404E-BFB2-562B1B22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627534"/>
            <a:ext cx="8136904" cy="403244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javadoc.exe</a:t>
            </a:r>
            <a:endParaRPr lang="zh-CN" altLang="zh-CN" sz="1800" b="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文档生成器，可以根据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源代码中的说明语句生成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格式的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javap.exe </a:t>
            </a:r>
            <a:endParaRPr lang="zh-CN" altLang="zh-CN" sz="1800" b="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反汇编器，显示编译类文件中的可访问功能和数据，同时显示字节代码含义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jar.exe </a:t>
            </a:r>
            <a:endParaRPr lang="zh-CN" altLang="zh-CN" sz="1800" b="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打包工具，可将多个相关的类文件打包成单个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文件，用来发布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应用程序，双击该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文件即可运行应用程序。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D9AC4B-D948-451D-8090-D861D85B6295}"/>
              </a:ext>
            </a:extLst>
          </p:cNvPr>
          <p:cNvGrpSpPr/>
          <p:nvPr/>
        </p:nvGrpSpPr>
        <p:grpSpPr>
          <a:xfrm>
            <a:off x="0" y="0"/>
            <a:ext cx="4283968" cy="504000"/>
            <a:chOff x="0" y="0"/>
            <a:chExt cx="4283968" cy="504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B2E631-7BC3-4252-A8B4-9388D4226D73}"/>
                </a:ext>
              </a:extLst>
            </p:cNvPr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644E5E0-4353-4A8D-BB98-DD580600F33B}"/>
                </a:ext>
              </a:extLst>
            </p:cNvPr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2372599-C2A2-48A9-9E4B-5220610CF568}"/>
                </a:ext>
              </a:extLst>
            </p:cNvPr>
            <p:cNvSpPr txBox="1"/>
            <p:nvPr/>
          </p:nvSpPr>
          <p:spPr>
            <a:xfrm>
              <a:off x="1336924" y="51945"/>
              <a:ext cx="2947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1.2.2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 </a:t>
              </a: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37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0"/>
            <a:ext cx="4283968" cy="504000"/>
            <a:chOff x="0" y="0"/>
            <a:chExt cx="4283968" cy="504000"/>
          </a:xfrm>
        </p:grpSpPr>
        <p:sp>
          <p:nvSpPr>
            <p:cNvPr id="33" name="矩形 3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36924" y="51945"/>
              <a:ext cx="2947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1.2.2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 </a:t>
              </a: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692624" y="683123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</a:t>
            </a:r>
            <a:r>
              <a:rPr lang="en-US" altLang="zh-CN" sz="18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 </a:t>
            </a:r>
          </a:p>
        </p:txBody>
      </p:sp>
      <p:sp>
        <p:nvSpPr>
          <p:cNvPr id="5" name="Freeform 7"/>
          <p:cNvSpPr/>
          <p:nvPr/>
        </p:nvSpPr>
        <p:spPr bwMode="auto">
          <a:xfrm>
            <a:off x="2873462" y="2962419"/>
            <a:ext cx="763811" cy="207253"/>
          </a:xfrm>
          <a:custGeom>
            <a:avLst/>
            <a:gdLst>
              <a:gd name="T0" fmla="*/ 336630601 w 2331"/>
              <a:gd name="T1" fmla="*/ 81322314 h 688"/>
              <a:gd name="T2" fmla="*/ 15019123 w 2331"/>
              <a:gd name="T3" fmla="*/ 16311770 h 688"/>
              <a:gd name="T4" fmla="*/ 301248903 w 2331"/>
              <a:gd name="T5" fmla="*/ 0 h 688"/>
              <a:gd name="T6" fmla="*/ 336630601 w 2331"/>
              <a:gd name="T7" fmla="*/ 81322314 h 688"/>
              <a:gd name="T8" fmla="*/ 0 60000 65536"/>
              <a:gd name="T9" fmla="*/ 0 60000 65536"/>
              <a:gd name="T10" fmla="*/ 0 60000 65536"/>
              <a:gd name="T11" fmla="*/ 0 60000 65536"/>
              <a:gd name="T12" fmla="*/ 0 w 2331"/>
              <a:gd name="T13" fmla="*/ 0 h 688"/>
              <a:gd name="T14" fmla="*/ 2331 w 2331"/>
              <a:gd name="T15" fmla="*/ 688 h 6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31" h="688">
                <a:moveTo>
                  <a:pt x="2331" y="688"/>
                </a:moveTo>
                <a:cubicBezTo>
                  <a:pt x="2331" y="688"/>
                  <a:pt x="208" y="159"/>
                  <a:pt x="104" y="138"/>
                </a:cubicBezTo>
                <a:cubicBezTo>
                  <a:pt x="0" y="118"/>
                  <a:pt x="2086" y="0"/>
                  <a:pt x="2086" y="0"/>
                </a:cubicBezTo>
                <a:lnTo>
                  <a:pt x="2331" y="688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34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2145876" y="1236108"/>
            <a:ext cx="30603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Clr>
                <a:srgbClr val="C00000"/>
              </a:buClr>
              <a:buSzPct val="100000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投资成立了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联盟，是目前最受欢迎的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开发工具。 </a:t>
            </a:r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4572272" y="1059582"/>
            <a:ext cx="2087960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19672" y="1143040"/>
            <a:ext cx="1816446" cy="2566325"/>
            <a:chOff x="433042" y="1154266"/>
            <a:chExt cx="2643234" cy="3675030"/>
          </a:xfrm>
        </p:grpSpPr>
        <p:sp>
          <p:nvSpPr>
            <p:cNvPr id="26" name="Freeform 3"/>
            <p:cNvSpPr/>
            <p:nvPr/>
          </p:nvSpPr>
          <p:spPr bwMode="auto">
            <a:xfrm>
              <a:off x="433042" y="3837337"/>
              <a:ext cx="1234970" cy="456143"/>
            </a:xfrm>
            <a:custGeom>
              <a:avLst/>
              <a:gdLst/>
              <a:ahLst/>
              <a:cxnLst>
                <a:cxn ang="0">
                  <a:pos x="2331" y="688"/>
                </a:cxn>
                <a:cxn ang="0">
                  <a:pos x="104" y="138"/>
                </a:cxn>
                <a:cxn ang="0">
                  <a:pos x="2086" y="0"/>
                </a:cxn>
                <a:cxn ang="0">
                  <a:pos x="2331" y="688"/>
                </a:cxn>
              </a:cxnLst>
              <a:rect l="0" t="0" r="r" b="b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>
              <a:gsLst>
                <a:gs pos="0">
                  <a:sysClr val="windowText" lastClr="000000">
                    <a:alpha val="0"/>
                  </a:sysClr>
                </a:gs>
                <a:gs pos="100000">
                  <a:sysClr val="windowText" lastClr="000000">
                    <a:alpha val="46000"/>
                  </a:sysClr>
                </a:gs>
              </a:gsLst>
              <a:lin ang="5400000" scaled="0"/>
            </a:gradFill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1671995" y="2540619"/>
              <a:ext cx="1404281" cy="1746884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549419556 h 1251"/>
                <a:gd name="T4" fmla="*/ 1245111113 w 1006"/>
                <a:gd name="T5" fmla="*/ 1429280965 h 1251"/>
                <a:gd name="T6" fmla="*/ 1245111113 w 1006"/>
                <a:gd name="T7" fmla="*/ 100322306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9"/>
            <p:cNvSpPr/>
            <p:nvPr/>
          </p:nvSpPr>
          <p:spPr bwMode="auto">
            <a:xfrm>
              <a:off x="1197926" y="2540619"/>
              <a:ext cx="474069" cy="1746884"/>
            </a:xfrm>
            <a:custGeom>
              <a:avLst/>
              <a:gdLst>
                <a:gd name="T0" fmla="*/ 0 w 339"/>
                <a:gd name="T1" fmla="*/ 136240017 h 1251"/>
                <a:gd name="T2" fmla="*/ 0 w 339"/>
                <a:gd name="T3" fmla="*/ 1337628145 h 1251"/>
                <a:gd name="T4" fmla="*/ 421096551 w 339"/>
                <a:gd name="T5" fmla="*/ 1549419556 h 1251"/>
                <a:gd name="T6" fmla="*/ 421096551 w 339"/>
                <a:gd name="T7" fmla="*/ 0 h 1251"/>
                <a:gd name="T8" fmla="*/ 0 w 339"/>
                <a:gd name="T9" fmla="*/ 136240017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gradFill>
              <a:gsLst>
                <a:gs pos="33000">
                  <a:srgbClr val="2676FF"/>
                </a:gs>
                <a:gs pos="100000">
                  <a:srgbClr val="2676FF">
                    <a:lumMod val="75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 flipV="1">
              <a:off x="1227805" y="1154266"/>
              <a:ext cx="0" cy="1497899"/>
            </a:xfrm>
            <a:prstGeom prst="line">
              <a:avLst/>
            </a:prstGeom>
            <a:gradFill>
              <a:gsLst>
                <a:gs pos="0">
                  <a:srgbClr val="2676FF">
                    <a:lumMod val="40000"/>
                    <a:lumOff val="60000"/>
                  </a:srgbClr>
                </a:gs>
                <a:gs pos="50000">
                  <a:srgbClr val="2676FF"/>
                </a:gs>
                <a:gs pos="100000">
                  <a:srgbClr val="2676FF">
                    <a:lumMod val="75000"/>
                  </a:srgbClr>
                </a:gs>
              </a:gsLst>
              <a:lin ang="5400000" scaled="0"/>
            </a:gradFill>
            <a:ln w="9525" cap="rnd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WordArt 33"/>
            <p:cNvSpPr>
              <a:spLocks noChangeArrowheads="1" noChangeShapeType="1" noTextEdit="1"/>
            </p:cNvSpPr>
            <p:nvPr/>
          </p:nvSpPr>
          <p:spPr bwMode="auto">
            <a:xfrm>
              <a:off x="1839314" y="3767621"/>
              <a:ext cx="173295" cy="352563"/>
            </a:xfrm>
            <a:prstGeom prst="rect">
              <a:avLst/>
            </a:pr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95014" y="4827305"/>
              <a:ext cx="29879" cy="1991"/>
            </a:xfrm>
            <a:custGeom>
              <a:avLst/>
              <a:gdLst>
                <a:gd name="T0" fmla="*/ 47254914 w 12"/>
                <a:gd name="T1" fmla="*/ 0 h 1587"/>
                <a:gd name="T2" fmla="*/ 0 w 12"/>
                <a:gd name="T3" fmla="*/ 0 h 1587"/>
                <a:gd name="T4" fmla="*/ 47254914 w 12"/>
                <a:gd name="T5" fmla="*/ 0 h 1587"/>
                <a:gd name="T6" fmla="*/ 47254914 w 12"/>
                <a:gd name="T7" fmla="*/ 0 h 15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1587"/>
                <a:gd name="T14" fmla="*/ 12 w 12"/>
                <a:gd name="T15" fmla="*/ 1587 h 15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1587">
                  <a:moveTo>
                    <a:pt x="12" y="0"/>
                  </a:move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rgbClr val="2676FF">
                    <a:lumMod val="40000"/>
                    <a:lumOff val="60000"/>
                  </a:srgbClr>
                </a:gs>
                <a:gs pos="50000">
                  <a:srgbClr val="2676FF"/>
                </a:gs>
                <a:gs pos="100000">
                  <a:srgbClr val="2676FF">
                    <a:lumMod val="75000"/>
                  </a:srgbClr>
                </a:gs>
              </a:gsLst>
              <a:lin ang="5400000" scaled="0"/>
            </a:gradFill>
            <a:ln w="9525" cap="rnd">
              <a:solidFill>
                <a:srgbClr val="2676FF">
                  <a:lumMod val="40000"/>
                  <a:lumOff val="6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404802" y="2320959"/>
            <a:ext cx="87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949EEF-5B6F-6A45-8BB4-917ED901B9BB}"/>
              </a:ext>
            </a:extLst>
          </p:cNvPr>
          <p:cNvSpPr/>
          <p:nvPr/>
        </p:nvSpPr>
        <p:spPr>
          <a:xfrm>
            <a:off x="763957" y="413296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https://</a:t>
            </a:r>
            <a:r>
              <a:rPr lang="en-US" altLang="zh-CN" sz="1600" dirty="0" err="1"/>
              <a:t>www.eclipse.org</a:t>
            </a:r>
            <a:r>
              <a:rPr lang="en-US" altLang="zh-CN" sz="1600" dirty="0"/>
              <a:t>/downloads/packages/installer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BF65CA-E338-1C41-B441-38E5DCC2BC91}"/>
              </a:ext>
            </a:extLst>
          </p:cNvPr>
          <p:cNvSpPr txBox="1"/>
          <p:nvPr/>
        </p:nvSpPr>
        <p:spPr>
          <a:xfrm>
            <a:off x="715019" y="3690333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官方下载地址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A030FF-36AB-6442-ADC1-503B073B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5" y="0"/>
            <a:ext cx="34684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4783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3110BEE-A736-6748-B5CF-1EE4964B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18267"/>
            <a:ext cx="8568952" cy="444395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F793021-C13F-7047-B0EB-5FCFD366640C}"/>
              </a:ext>
            </a:extLst>
          </p:cNvPr>
          <p:cNvSpPr txBox="1"/>
          <p:nvPr/>
        </p:nvSpPr>
        <p:spPr>
          <a:xfrm>
            <a:off x="179512" y="19548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</a:t>
            </a:r>
            <a:r>
              <a:rPr lang="en-US" altLang="zh-CN" sz="1800" b="1" dirty="0">
                <a:solidFill>
                  <a:srgbClr val="267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 </a:t>
            </a:r>
          </a:p>
        </p:txBody>
      </p:sp>
    </p:spTree>
    <p:extLst>
      <p:ext uri="{BB962C8B-B14F-4D97-AF65-F5344CB8AC3E}">
        <p14:creationId xmlns:p14="http://schemas.microsoft.com/office/powerpoint/2010/main" val="6439787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39552" y="1851670"/>
            <a:ext cx="77724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初识</a:t>
            </a:r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</p:spTree>
    <p:extLst>
      <p:ext uri="{BB962C8B-B14F-4D97-AF65-F5344CB8AC3E}">
        <p14:creationId xmlns:p14="http://schemas.microsoft.com/office/powerpoint/2010/main" val="1687905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23677B-0C9F-474E-99AF-F0BD9D06F3F9}"/>
              </a:ext>
            </a:extLst>
          </p:cNvPr>
          <p:cNvSpPr txBox="1"/>
          <p:nvPr/>
        </p:nvSpPr>
        <p:spPr>
          <a:xfrm>
            <a:off x="395536" y="41151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开发</a:t>
            </a:r>
            <a:r>
              <a:rPr kumimoji="1"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程序的步骤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6B9585-D6FE-2540-BA21-8701D7FE6FF7}"/>
              </a:ext>
            </a:extLst>
          </p:cNvPr>
          <p:cNvSpPr txBox="1"/>
          <p:nvPr/>
        </p:nvSpPr>
        <p:spPr>
          <a:xfrm>
            <a:off x="971600" y="1275606"/>
            <a:ext cx="69910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zh-CN" altLang="en-US" dirty="0"/>
              <a:t>安装好</a:t>
            </a:r>
            <a:r>
              <a:rPr kumimoji="1" lang="en-US" altLang="zh-CN" dirty="0"/>
              <a:t>JDK</a:t>
            </a:r>
            <a:r>
              <a:rPr kumimoji="1" lang="zh-CN" altLang="en-US" dirty="0"/>
              <a:t>，是进行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程序开发的唯一前提；</a:t>
            </a:r>
            <a:endParaRPr kumimoji="1" lang="en-US" altLang="zh-CN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用你喜欢的任何方式，编写</a:t>
            </a:r>
            <a:r>
              <a:rPr lang="en-US" altLang="zh-CN" dirty="0"/>
              <a:t>Java</a:t>
            </a:r>
            <a:r>
              <a:rPr lang="zh-CN" altLang="en-US" dirty="0"/>
              <a:t>程序；</a:t>
            </a:r>
            <a:endParaRPr lang="en-US" altLang="zh-CN" dirty="0"/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使用</a:t>
            </a:r>
            <a:r>
              <a:rPr kumimoji="1" lang="en-US" altLang="zh-CN" dirty="0"/>
              <a:t>JDK</a:t>
            </a:r>
            <a:r>
              <a:rPr kumimoji="1" lang="zh-CN" altLang="en-US" dirty="0"/>
              <a:t>，编译你的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程序</a:t>
            </a:r>
            <a:endParaRPr kumimoji="1" lang="en-US" altLang="zh-CN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JRE</a:t>
            </a:r>
            <a:r>
              <a:rPr lang="zh-CN" altLang="en-US" dirty="0"/>
              <a:t>环境中运行你的程序。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36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6D8680-C0A2-784B-A1F6-1187CD0B8BBE}"/>
              </a:ext>
            </a:extLst>
          </p:cNvPr>
          <p:cNvSpPr/>
          <p:nvPr/>
        </p:nvSpPr>
        <p:spPr>
          <a:xfrm>
            <a:off x="121126" y="147381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一个简单的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B3B43E-3EAD-3349-A152-E62CCFCB1CC9}"/>
              </a:ext>
            </a:extLst>
          </p:cNvPr>
          <p:cNvSpPr txBox="1"/>
          <p:nvPr/>
        </p:nvSpPr>
        <p:spPr>
          <a:xfrm>
            <a:off x="611560" y="987574"/>
            <a:ext cx="7416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/**</a:t>
            </a:r>
          </a:p>
          <a:p>
            <a:r>
              <a:rPr lang="en-US" altLang="zh-CN" dirty="0"/>
              <a:t> * Class </a:t>
            </a:r>
            <a:r>
              <a:rPr lang="en-US" altLang="zh-CN" dirty="0" err="1"/>
              <a:t>HelloJava</a:t>
            </a:r>
            <a:r>
              <a:rPr lang="en-US" altLang="zh-CN" dirty="0"/>
              <a:t> is just an example.</a:t>
            </a:r>
          </a:p>
          <a:p>
            <a:r>
              <a:rPr lang="en-US" altLang="zh-CN" dirty="0"/>
              <a:t> * @author Jiang Hua</a:t>
            </a:r>
          </a:p>
          <a:p>
            <a:r>
              <a:rPr lang="en-US" altLang="zh-CN" dirty="0"/>
              <a:t> */</a:t>
            </a:r>
          </a:p>
          <a:p>
            <a:r>
              <a:rPr lang="en-US" altLang="zh-CN" dirty="0"/>
              <a:t>public class </a:t>
            </a:r>
            <a:r>
              <a:rPr lang="en-US" altLang="zh-CN" dirty="0" err="1"/>
              <a:t>HelloJava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    public static void main(String[] </a:t>
            </a:r>
            <a:r>
              <a:rPr lang="en-US" altLang="zh-CN" dirty="0" err="1"/>
              <a:t>args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System.out.println</a:t>
            </a:r>
            <a:r>
              <a:rPr lang="en-US" altLang="zh-CN" dirty="0"/>
              <a:t>("Hello, Java!");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6B6570-9825-1744-B62F-F47238146D42}"/>
              </a:ext>
            </a:extLst>
          </p:cNvPr>
          <p:cNvGrpSpPr/>
          <p:nvPr/>
        </p:nvGrpSpPr>
        <p:grpSpPr>
          <a:xfrm>
            <a:off x="611560" y="987574"/>
            <a:ext cx="8352928" cy="1512168"/>
            <a:chOff x="611560" y="987574"/>
            <a:chExt cx="8352928" cy="151216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B5F9A7C-4DD8-EA48-BF87-6CB2C5FDD2FD}"/>
                </a:ext>
              </a:extLst>
            </p:cNvPr>
            <p:cNvSpPr/>
            <p:nvPr/>
          </p:nvSpPr>
          <p:spPr bwMode="auto">
            <a:xfrm>
              <a:off x="611560" y="987574"/>
              <a:ext cx="8352928" cy="151216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E90A72A-C69A-954B-8CD7-EA097BE33FFB}"/>
                </a:ext>
              </a:extLst>
            </p:cNvPr>
            <p:cNvSpPr txBox="1"/>
            <p:nvPr/>
          </p:nvSpPr>
          <p:spPr>
            <a:xfrm>
              <a:off x="7164288" y="1275606"/>
              <a:ext cx="18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//</a:t>
              </a:r>
              <a:r>
                <a:rPr kumimoji="1" lang="zh-CN" altLang="en-US" dirty="0"/>
                <a:t>注释</a:t>
              </a:r>
              <a:endParaRPr kumimoji="1" lang="en-US" altLang="zh-CN" dirty="0"/>
            </a:p>
            <a:p>
              <a:r>
                <a:rPr lang="en-US" altLang="zh-CN" dirty="0"/>
                <a:t>//comments</a:t>
              </a:r>
              <a:endParaRPr kumimoji="1"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BE15E0-D7F8-1542-A8F0-B93A2161F10D}"/>
              </a:ext>
            </a:extLst>
          </p:cNvPr>
          <p:cNvGrpSpPr/>
          <p:nvPr/>
        </p:nvGrpSpPr>
        <p:grpSpPr>
          <a:xfrm>
            <a:off x="589928" y="2571750"/>
            <a:ext cx="8374560" cy="2215669"/>
            <a:chOff x="589928" y="2571750"/>
            <a:chExt cx="8374560" cy="221566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3AE1AFE-EC20-2349-A038-739DDD8C23C0}"/>
                </a:ext>
              </a:extLst>
            </p:cNvPr>
            <p:cNvSpPr/>
            <p:nvPr/>
          </p:nvSpPr>
          <p:spPr bwMode="auto">
            <a:xfrm>
              <a:off x="589928" y="2571750"/>
              <a:ext cx="8352928" cy="221566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9A38053-7DAB-1E4B-B6E4-891AF2398A36}"/>
                </a:ext>
              </a:extLst>
            </p:cNvPr>
            <p:cNvSpPr txBox="1"/>
            <p:nvPr/>
          </p:nvSpPr>
          <p:spPr>
            <a:xfrm>
              <a:off x="7164288" y="2938353"/>
              <a:ext cx="18002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//</a:t>
              </a:r>
              <a:r>
                <a:rPr lang="zh-CN" altLang="en-US" dirty="0"/>
                <a:t>代码</a:t>
              </a:r>
              <a:endParaRPr kumimoji="1" lang="en-US" altLang="zh-CN" dirty="0"/>
            </a:p>
            <a:p>
              <a:r>
                <a:rPr lang="en-US" altLang="zh-CN" dirty="0"/>
                <a:t>//code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058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6D8680-C0A2-784B-A1F6-1187CD0B8BBE}"/>
              </a:ext>
            </a:extLst>
          </p:cNvPr>
          <p:cNvSpPr/>
          <p:nvPr/>
        </p:nvSpPr>
        <p:spPr>
          <a:xfrm>
            <a:off x="121126" y="147381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一个简单的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B3B43E-3EAD-3349-A152-E62CCFCB1CC9}"/>
              </a:ext>
            </a:extLst>
          </p:cNvPr>
          <p:cNvSpPr txBox="1"/>
          <p:nvPr/>
        </p:nvSpPr>
        <p:spPr>
          <a:xfrm>
            <a:off x="611560" y="987574"/>
            <a:ext cx="7416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/**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* Class </a:t>
            </a:r>
            <a:r>
              <a:rPr lang="en-US" altLang="zh-CN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HelloJava</a:t>
            </a:r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is just an example.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* @author Jiang Hua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*/</a:t>
            </a:r>
          </a:p>
          <a:p>
            <a:r>
              <a:rPr lang="en-US" altLang="zh-CN" dirty="0"/>
              <a:t>public class </a:t>
            </a:r>
            <a:r>
              <a:rPr lang="en-US" altLang="zh-CN" dirty="0" err="1"/>
              <a:t>HelloJava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    public static void main(String[] </a:t>
            </a:r>
            <a:r>
              <a:rPr lang="en-US" altLang="zh-CN" dirty="0" err="1"/>
              <a:t>args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System.out.println</a:t>
            </a:r>
            <a:r>
              <a:rPr lang="en-US" altLang="zh-CN" dirty="0"/>
              <a:t>("Hello, Java!");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74664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6D8680-C0A2-784B-A1F6-1187CD0B8BBE}"/>
              </a:ext>
            </a:extLst>
          </p:cNvPr>
          <p:cNvSpPr/>
          <p:nvPr/>
        </p:nvSpPr>
        <p:spPr>
          <a:xfrm>
            <a:off x="121126" y="147381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一个简单的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B3B43E-3EAD-3349-A152-E62CCFCB1CC9}"/>
              </a:ext>
            </a:extLst>
          </p:cNvPr>
          <p:cNvSpPr txBox="1"/>
          <p:nvPr/>
        </p:nvSpPr>
        <p:spPr>
          <a:xfrm>
            <a:off x="611560" y="98757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/**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* Class </a:t>
            </a:r>
            <a:r>
              <a:rPr lang="en-US" altLang="zh-CN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HelloJava</a:t>
            </a:r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is just an example.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* @author Jiang Hua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*/</a:t>
            </a:r>
          </a:p>
          <a:p>
            <a:r>
              <a:rPr lang="en-US" altLang="zh-CN" dirty="0">
                <a:solidFill>
                  <a:srgbClr val="2676FF"/>
                </a:solidFill>
              </a:rPr>
              <a:t>public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class</a:t>
            </a:r>
            <a:r>
              <a:rPr lang="en-US" altLang="zh-CN" dirty="0"/>
              <a:t> </a:t>
            </a:r>
            <a:r>
              <a:rPr lang="en-US" altLang="zh-CN" dirty="0" err="1"/>
              <a:t>HelloJava</a:t>
            </a:r>
            <a:r>
              <a:rPr lang="en-US" altLang="zh-CN" dirty="0"/>
              <a:t>{</a:t>
            </a:r>
            <a:r>
              <a:rPr lang="zh-CN" altLang="en-US" dirty="0"/>
              <a:t>   </a:t>
            </a:r>
            <a:r>
              <a:rPr lang="en-US" altLang="zh-CN" dirty="0"/>
              <a:t>//</a:t>
            </a:r>
            <a:r>
              <a:rPr lang="zh-CN" altLang="en-US" sz="1800" dirty="0">
                <a:solidFill>
                  <a:schemeClr val="accent2"/>
                </a:solidFill>
              </a:rPr>
              <a:t>定义一个类</a:t>
            </a:r>
            <a:r>
              <a:rPr lang="en-US" altLang="zh-CN" sz="1800" dirty="0">
                <a:solidFill>
                  <a:schemeClr val="accent2"/>
                </a:solidFill>
              </a:rPr>
              <a:t>class, </a:t>
            </a:r>
            <a:r>
              <a:rPr lang="zh-CN" altLang="en-US" sz="1800" dirty="0">
                <a:solidFill>
                  <a:schemeClr val="accent2"/>
                </a:solidFill>
              </a:rPr>
              <a:t>类的名称</a:t>
            </a:r>
            <a:r>
              <a:rPr lang="en-US" altLang="zh-CN" sz="1800" dirty="0" err="1">
                <a:solidFill>
                  <a:schemeClr val="accent2"/>
                </a:solidFill>
              </a:rPr>
              <a:t>HelloJava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   public static void main(String[] </a:t>
            </a:r>
            <a:r>
              <a:rPr lang="en-US" altLang="zh-CN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args</a:t>
            </a:r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){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	</a:t>
            </a:r>
            <a:r>
              <a:rPr lang="en-US" altLang="zh-CN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System.out.println</a:t>
            </a:r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("Hello, Java!");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   }</a:t>
            </a:r>
          </a:p>
          <a:p>
            <a:r>
              <a:rPr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40771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6D8680-C0A2-784B-A1F6-1187CD0B8BBE}"/>
              </a:ext>
            </a:extLst>
          </p:cNvPr>
          <p:cNvSpPr/>
          <p:nvPr/>
        </p:nvSpPr>
        <p:spPr>
          <a:xfrm>
            <a:off x="121126" y="147381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一个简单的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B3B43E-3EAD-3349-A152-E62CCFCB1CC9}"/>
              </a:ext>
            </a:extLst>
          </p:cNvPr>
          <p:cNvSpPr txBox="1"/>
          <p:nvPr/>
        </p:nvSpPr>
        <p:spPr>
          <a:xfrm>
            <a:off x="611560" y="98757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/**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* Class </a:t>
            </a:r>
            <a:r>
              <a:rPr lang="en-US" altLang="zh-CN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HelloJava</a:t>
            </a:r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is just an example.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* @author Jiang Hua</a:t>
            </a:r>
          </a:p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*/</a:t>
            </a:r>
          </a:p>
          <a:p>
            <a:r>
              <a:rPr lang="en-US" altLang="zh-CN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altLang="zh-CN" dirty="0" err="1">
                <a:solidFill>
                  <a:schemeClr val="accent4">
                    <a:lumMod val="65000"/>
                    <a:lumOff val="35000"/>
                  </a:schemeClr>
                </a:solidFill>
              </a:rPr>
              <a:t>HelloJava</a:t>
            </a:r>
            <a:r>
              <a:rPr lang="en-US" altLang="zh-CN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{</a:t>
            </a:r>
            <a:r>
              <a:rPr lang="zh-CN" altLang="en-US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  </a:t>
            </a:r>
            <a:endParaRPr lang="en-US" altLang="zh-CN" sz="1800" dirty="0">
              <a:solidFill>
                <a:schemeClr val="accent4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</a:rPr>
              <a:t>    public static void main(String[] </a:t>
            </a:r>
            <a:r>
              <a:rPr lang="en-US" altLang="zh-CN" dirty="0" err="1">
                <a:solidFill>
                  <a:schemeClr val="tx2"/>
                </a:solidFill>
              </a:rPr>
              <a:t>args</a:t>
            </a:r>
            <a:r>
              <a:rPr lang="en-US" altLang="zh-CN" dirty="0">
                <a:solidFill>
                  <a:schemeClr val="tx2"/>
                </a:solidFill>
              </a:rPr>
              <a:t>){ //</a:t>
            </a:r>
            <a:r>
              <a:rPr lang="zh-CN" altLang="en-US" sz="1800" dirty="0">
                <a:solidFill>
                  <a:srgbClr val="004ACA"/>
                </a:solidFill>
              </a:rPr>
              <a:t>定义一个类方法</a:t>
            </a:r>
            <a:endParaRPr lang="en-US" altLang="zh-CN" sz="1800" dirty="0">
              <a:solidFill>
                <a:srgbClr val="004ACA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</a:rPr>
              <a:t>	</a:t>
            </a:r>
            <a:r>
              <a:rPr lang="en-US" altLang="zh-CN" dirty="0" err="1">
                <a:solidFill>
                  <a:schemeClr val="tx2"/>
                </a:solidFill>
              </a:rPr>
              <a:t>System.out.println</a:t>
            </a:r>
            <a:r>
              <a:rPr lang="en-US" altLang="zh-CN" dirty="0">
                <a:solidFill>
                  <a:schemeClr val="tx2"/>
                </a:solidFill>
              </a:rPr>
              <a:t>("Hello, Java!");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}</a:t>
            </a:r>
          </a:p>
          <a:p>
            <a:r>
              <a:rPr lang="en-US" altLang="zh-CN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}</a:t>
            </a:r>
            <a:endParaRPr kumimoji="1" lang="zh-CN" altLang="en-US" dirty="0">
              <a:solidFill>
                <a:schemeClr val="accent4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1950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0">
          <a:gsLst>
            <a:gs pos="0">
              <a:srgbClr val="0099FF"/>
            </a:gs>
            <a:gs pos="12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57121"/>
            <a:ext cx="4209775" cy="584775"/>
            <a:chOff x="0" y="-57121"/>
            <a:chExt cx="4209775" cy="584775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矩形 5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87624" y="-57121"/>
              <a:ext cx="1080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47631" y="51945"/>
              <a:ext cx="1862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32084" y="1131590"/>
            <a:ext cx="3266079" cy="2876654"/>
            <a:chOff x="2432084" y="1131590"/>
            <a:chExt cx="3266079" cy="2876654"/>
          </a:xfrm>
        </p:grpSpPr>
        <p:grpSp>
          <p:nvGrpSpPr>
            <p:cNvPr id="9" name="组合 8"/>
            <p:cNvGrpSpPr/>
            <p:nvPr/>
          </p:nvGrpSpPr>
          <p:grpSpPr>
            <a:xfrm>
              <a:off x="2452998" y="1131590"/>
              <a:ext cx="2911090" cy="435742"/>
              <a:chOff x="2452998" y="1131590"/>
              <a:chExt cx="2911090" cy="435742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2452998" y="1131590"/>
                <a:ext cx="2911090" cy="435742"/>
                <a:chOff x="2452998" y="1131590"/>
                <a:chExt cx="2911090" cy="435742"/>
              </a:xfrm>
            </p:grpSpPr>
            <p:grpSp>
              <p:nvGrpSpPr>
                <p:cNvPr id="10" name="组合 9"/>
                <p:cNvGrpSpPr>
                  <a:grpSpLocks noChangeAspect="1"/>
                </p:cNvGrpSpPr>
                <p:nvPr/>
              </p:nvGrpSpPr>
              <p:grpSpPr>
                <a:xfrm>
                  <a:off x="2452998" y="1201650"/>
                  <a:ext cx="599976" cy="365682"/>
                  <a:chOff x="1401529" y="2220726"/>
                  <a:chExt cx="1074691" cy="611867"/>
                </a:xfrm>
              </p:grpSpPr>
              <p:sp>
                <p:nvSpPr>
                  <p:cNvPr id="39" name="矩形 38"/>
                  <p:cNvSpPr/>
                  <p:nvPr/>
                </p:nvSpPr>
                <p:spPr>
                  <a:xfrm>
                    <a:off x="1487486" y="2257426"/>
                    <a:ext cx="902777" cy="529317"/>
                  </a:xfrm>
                  <a:prstGeom prst="rect">
                    <a:avLst/>
                  </a:prstGeom>
                  <a:solidFill>
                    <a:srgbClr val="036E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40" name="文本框 39"/>
                  <p:cNvSpPr txBox="1"/>
                  <p:nvPr/>
                </p:nvSpPr>
                <p:spPr>
                  <a:xfrm>
                    <a:off x="1401529" y="2220726"/>
                    <a:ext cx="1074691" cy="611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1.1</a:t>
                    </a:r>
                    <a:endParaRPr lang="zh-CN" altLang="en-US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1" name="文本框 10"/>
                <p:cNvSpPr txBox="1"/>
                <p:nvPr/>
              </p:nvSpPr>
              <p:spPr>
                <a:xfrm>
                  <a:off x="3152289" y="1131590"/>
                  <a:ext cx="221179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Java</a:t>
                  </a:r>
                  <a:r>
                    <a:rPr kumimoji="1"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起源和特点</a:t>
                  </a:r>
                  <a:endParaRPr kumimoji="1"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2" name="直接连接符 21"/>
              <p:cNvCxnSpPr/>
              <p:nvPr/>
            </p:nvCxnSpPr>
            <p:spPr>
              <a:xfrm flipV="1">
                <a:off x="2500988" y="1531700"/>
                <a:ext cx="2719084" cy="1431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2464953" y="2759677"/>
              <a:ext cx="3233210" cy="457366"/>
              <a:chOff x="2464953" y="2759677"/>
              <a:chExt cx="3233210" cy="457366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464953" y="2816933"/>
                <a:ext cx="576064" cy="400110"/>
                <a:chOff x="1227613" y="4549937"/>
                <a:chExt cx="1025703" cy="665482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291769" y="4599300"/>
                  <a:ext cx="897390" cy="526160"/>
                </a:xfrm>
                <a:prstGeom prst="rect">
                  <a:avLst/>
                </a:prstGeom>
                <a:solidFill>
                  <a:srgbClr val="036E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1227613" y="4549937"/>
                  <a:ext cx="1025703" cy="6654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简中圆" pitchFamily="2" charset="-122"/>
                    </a:rPr>
                    <a:t>1.3</a:t>
                  </a:r>
                  <a:endPara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简中圆" pitchFamily="2" charset="-122"/>
                  </a:endParaRPr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58340" y="2759677"/>
                <a:ext cx="2539823" cy="43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程序的基本结构</a:t>
                </a: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>
                <a:off x="2500988" y="3155223"/>
                <a:ext cx="3103473" cy="1899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3152289" y="3577933"/>
              <a:ext cx="1994664" cy="430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432084" y="1929647"/>
              <a:ext cx="2731139" cy="430374"/>
              <a:chOff x="2432084" y="1929647"/>
              <a:chExt cx="2731139" cy="430374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2480072" y="2021132"/>
                <a:ext cx="504000" cy="316345"/>
              </a:xfrm>
              <a:prstGeom prst="rect">
                <a:avLst/>
              </a:prstGeom>
              <a:solidFill>
                <a:srgbClr val="036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152289" y="1929647"/>
                <a:ext cx="2010934" cy="430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开发环境</a:t>
                </a: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>
                <a:off x="2500988" y="2322932"/>
                <a:ext cx="2551256" cy="1454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2432084" y="1989120"/>
                <a:ext cx="599976" cy="36568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91398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6D8680-C0A2-784B-A1F6-1187CD0B8BBE}"/>
              </a:ext>
            </a:extLst>
          </p:cNvPr>
          <p:cNvSpPr/>
          <p:nvPr/>
        </p:nvSpPr>
        <p:spPr>
          <a:xfrm>
            <a:off x="121126" y="147381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一个简单的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B3B43E-3EAD-3349-A152-E62CCFCB1CC9}"/>
              </a:ext>
            </a:extLst>
          </p:cNvPr>
          <p:cNvSpPr txBox="1"/>
          <p:nvPr/>
        </p:nvSpPr>
        <p:spPr>
          <a:xfrm>
            <a:off x="611560" y="987574"/>
            <a:ext cx="8208912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/**</a:t>
            </a:r>
          </a:p>
          <a:p>
            <a:r>
              <a:rPr lang="en-US" altLang="zh-CN" dirty="0"/>
              <a:t> * Class </a:t>
            </a:r>
            <a:r>
              <a:rPr lang="en-US" altLang="zh-CN" dirty="0" err="1"/>
              <a:t>HelloJava</a:t>
            </a:r>
            <a:r>
              <a:rPr lang="en-US" altLang="zh-CN" dirty="0"/>
              <a:t> is just an example.</a:t>
            </a:r>
          </a:p>
          <a:p>
            <a:r>
              <a:rPr lang="en-US" altLang="zh-CN" dirty="0"/>
              <a:t> * @author Jiang Hua</a:t>
            </a:r>
          </a:p>
          <a:p>
            <a:r>
              <a:rPr lang="en-US" altLang="zh-CN" dirty="0"/>
              <a:t> */</a:t>
            </a:r>
          </a:p>
          <a:p>
            <a:r>
              <a:rPr lang="en-US" altLang="zh-CN" dirty="0"/>
              <a:t>public class </a:t>
            </a:r>
            <a:r>
              <a:rPr lang="en-US" altLang="zh-CN" dirty="0" err="1"/>
              <a:t>HelloJava</a:t>
            </a:r>
            <a:r>
              <a:rPr lang="en-US" altLang="zh-CN" dirty="0"/>
              <a:t>{</a:t>
            </a:r>
            <a:r>
              <a:rPr lang="zh-CN" altLang="en-US" dirty="0"/>
              <a:t>  </a:t>
            </a:r>
            <a:endParaRPr lang="en-US" altLang="zh-CN" sz="1800" dirty="0"/>
          </a:p>
          <a:p>
            <a:r>
              <a:rPr lang="en-US" altLang="zh-CN" dirty="0"/>
              <a:t>    public static void main(String[] </a:t>
            </a:r>
            <a:r>
              <a:rPr lang="en-US" altLang="zh-CN" dirty="0" err="1"/>
              <a:t>args</a:t>
            </a:r>
            <a:r>
              <a:rPr lang="en-US" altLang="zh-CN" dirty="0"/>
              <a:t>){ </a:t>
            </a:r>
            <a:endParaRPr lang="en-US" altLang="zh-CN" sz="1800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System.out.println</a:t>
            </a:r>
            <a:r>
              <a:rPr lang="en-US" altLang="zh-CN" dirty="0"/>
              <a:t>("Hello, Java!");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0715A6-A776-8849-81D7-5ED7E3172DD6}"/>
              </a:ext>
            </a:extLst>
          </p:cNvPr>
          <p:cNvSpPr txBox="1"/>
          <p:nvPr/>
        </p:nvSpPr>
        <p:spPr>
          <a:xfrm>
            <a:off x="2483768" y="4238342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保存为 </a:t>
            </a:r>
            <a:r>
              <a:rPr lang="en-US" altLang="zh-CN" dirty="0" err="1"/>
              <a:t>HelloJava.java</a:t>
            </a:r>
            <a:r>
              <a:rPr lang="en-US" altLang="zh-CN" dirty="0"/>
              <a:t> </a:t>
            </a:r>
            <a:r>
              <a:rPr lang="zh-CN" altLang="en-US" dirty="0"/>
              <a:t>的文件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A64E997-3B5B-8F49-9E45-41A6FFCC93D1}"/>
              </a:ext>
            </a:extLst>
          </p:cNvPr>
          <p:cNvCxnSpPr/>
          <p:nvPr/>
        </p:nvCxnSpPr>
        <p:spPr bwMode="auto">
          <a:xfrm flipH="1" flipV="1">
            <a:off x="2989220" y="2787774"/>
            <a:ext cx="1438764" cy="17466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9521341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6D8680-C0A2-784B-A1F6-1187CD0B8BBE}"/>
              </a:ext>
            </a:extLst>
          </p:cNvPr>
          <p:cNvSpPr/>
          <p:nvPr/>
        </p:nvSpPr>
        <p:spPr>
          <a:xfrm>
            <a:off x="121126" y="147381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编译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DE5156D-EA7D-6048-B1AE-06CB68E2D235}"/>
              </a:ext>
            </a:extLst>
          </p:cNvPr>
          <p:cNvSpPr/>
          <p:nvPr/>
        </p:nvSpPr>
        <p:spPr>
          <a:xfrm>
            <a:off x="611560" y="915566"/>
            <a:ext cx="7438255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dirty="0"/>
              <a:t>在命令行环境，调用</a:t>
            </a:r>
            <a:r>
              <a:rPr lang="en-US" altLang="zh-CN" dirty="0"/>
              <a:t>JDK</a:t>
            </a:r>
            <a:r>
              <a:rPr lang="zh-CN" altLang="en-US" dirty="0"/>
              <a:t>工具 </a:t>
            </a:r>
            <a:r>
              <a:rPr lang="en-US" altLang="zh-CN" dirty="0" err="1"/>
              <a:t>javac</a:t>
            </a:r>
            <a:r>
              <a:rPr lang="zh-CN" altLang="en-US" dirty="0"/>
              <a:t> 执行编译命令：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&gt;</a:t>
            </a:r>
            <a:r>
              <a:rPr lang="zh-CN" altLang="en-US" dirty="0"/>
              <a:t>    </a:t>
            </a:r>
            <a:r>
              <a:rPr lang="en-US" altLang="zh-CN" b="1" dirty="0" err="1"/>
              <a:t>javac</a:t>
            </a:r>
            <a:r>
              <a:rPr lang="en-US" altLang="zh-CN" b="1" dirty="0"/>
              <a:t> </a:t>
            </a:r>
            <a:r>
              <a:rPr lang="en-US" altLang="zh-CN" b="1" dirty="0" err="1"/>
              <a:t>HelloJava.java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 err="1"/>
              <a:t>javac</a:t>
            </a:r>
            <a:r>
              <a:rPr lang="zh-CN" altLang="en-US" dirty="0"/>
              <a:t>生成编译后的文件 </a:t>
            </a:r>
            <a:r>
              <a:rPr lang="en-US" altLang="zh-CN" dirty="0" err="1"/>
              <a:t>HelloJava.class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dirty="0"/>
              <a:t>运行</a:t>
            </a:r>
            <a:r>
              <a:rPr lang="en-US" altLang="zh-CN" dirty="0" err="1"/>
              <a:t>HelloJava</a:t>
            </a:r>
            <a:r>
              <a:rPr lang="zh-CN" altLang="en-US" dirty="0"/>
              <a:t>，执行命令：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b="1" i="1" dirty="0"/>
              <a:t>&gt;   </a:t>
            </a:r>
            <a:r>
              <a:rPr lang="en-US" altLang="zh-CN" b="1" dirty="0"/>
              <a:t>java</a:t>
            </a:r>
            <a:r>
              <a:rPr lang="zh-CN" altLang="en-US" b="1" dirty="0"/>
              <a:t> </a:t>
            </a:r>
            <a:r>
              <a:rPr lang="en-US" altLang="zh-CN" b="1" dirty="0" err="1"/>
              <a:t>HelloJava</a:t>
            </a:r>
            <a:endParaRPr lang="en-US" altLang="zh-CN" b="1" dirty="0"/>
          </a:p>
          <a:p>
            <a:r>
              <a:rPr lang="zh-CN" altLang="en-US" b="1" i="1" dirty="0"/>
              <a:t>  </a:t>
            </a:r>
            <a:r>
              <a:rPr lang="en-US" altLang="zh-CN" b="1" i="1" dirty="0"/>
              <a:t>&gt;   </a:t>
            </a:r>
            <a:r>
              <a:rPr lang="en-US" altLang="zh-CN" b="1" dirty="0"/>
              <a:t>Hello, Java!     </a:t>
            </a:r>
          </a:p>
          <a:p>
            <a:endParaRPr lang="en-US" altLang="zh-CN" b="1" i="1" dirty="0"/>
          </a:p>
          <a:p>
            <a:endParaRPr lang="en-US" altLang="zh-CN" b="1" i="1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0A383-6DBF-794F-AABF-143EAF773692}"/>
              </a:ext>
            </a:extLst>
          </p:cNvPr>
          <p:cNvSpPr txBox="1"/>
          <p:nvPr/>
        </p:nvSpPr>
        <p:spPr>
          <a:xfrm>
            <a:off x="5652120" y="3766269"/>
            <a:ext cx="301396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这里没有扩展名</a:t>
            </a:r>
            <a:r>
              <a:rPr kumimoji="1" lang="en-US" altLang="zh-CN" dirty="0"/>
              <a:t>.class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38A163D-8321-E047-A35B-939B60F1FD80}"/>
              </a:ext>
            </a:extLst>
          </p:cNvPr>
          <p:cNvCxnSpPr/>
          <p:nvPr/>
        </p:nvCxnSpPr>
        <p:spPr bwMode="auto">
          <a:xfrm flipH="1">
            <a:off x="3851920" y="3939902"/>
            <a:ext cx="1656184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BA3F686-B08B-EE40-B619-E00ABE183BEB}"/>
              </a:ext>
            </a:extLst>
          </p:cNvPr>
          <p:cNvSpPr txBox="1"/>
          <p:nvPr/>
        </p:nvSpPr>
        <p:spPr>
          <a:xfrm>
            <a:off x="5950868" y="1544434"/>
            <a:ext cx="261962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这里有扩展名</a:t>
            </a:r>
            <a:r>
              <a:rPr kumimoji="1" lang="en-US" altLang="zh-CN" dirty="0"/>
              <a:t>.java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0A91BD9-67CB-714F-9E3B-D66A6469C366}"/>
              </a:ext>
            </a:extLst>
          </p:cNvPr>
          <p:cNvCxnSpPr/>
          <p:nvPr/>
        </p:nvCxnSpPr>
        <p:spPr bwMode="auto">
          <a:xfrm flipH="1">
            <a:off x="4150668" y="1718067"/>
            <a:ext cx="1656184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82081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7A97E7-9390-094C-B7AB-4E1ED4F299A6}"/>
              </a:ext>
            </a:extLst>
          </p:cNvPr>
          <p:cNvSpPr/>
          <p:nvPr/>
        </p:nvSpPr>
        <p:spPr>
          <a:xfrm>
            <a:off x="121126" y="147381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Eclipse</a:t>
            </a:r>
            <a:r>
              <a:rPr lang="zh-CN" altLang="en-US" dirty="0"/>
              <a:t> 编写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2189EE-73F7-0240-B212-81F24CAACBC8}"/>
              </a:ext>
            </a:extLst>
          </p:cNvPr>
          <p:cNvSpPr txBox="1"/>
          <p:nvPr/>
        </p:nvSpPr>
        <p:spPr>
          <a:xfrm>
            <a:off x="755576" y="1059582"/>
            <a:ext cx="628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打开 </a:t>
            </a:r>
            <a:r>
              <a:rPr lang="en-US" altLang="zh-CN" dirty="0"/>
              <a:t>F</a:t>
            </a:r>
            <a:r>
              <a:rPr kumimoji="1" lang="en-US" altLang="zh-CN" dirty="0"/>
              <a:t>ile-&gt;New -&gt;Project </a:t>
            </a:r>
            <a:r>
              <a:rPr kumimoji="1" lang="zh-CN" altLang="en-US" dirty="0"/>
              <a:t>菜单，新建一个工程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4A0768-7614-4D4E-A2E3-8AE7F210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2283718"/>
            <a:ext cx="7226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9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7A97E7-9390-094C-B7AB-4E1ED4F299A6}"/>
              </a:ext>
            </a:extLst>
          </p:cNvPr>
          <p:cNvSpPr/>
          <p:nvPr/>
        </p:nvSpPr>
        <p:spPr>
          <a:xfrm>
            <a:off x="121126" y="147381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Eclipse</a:t>
            </a:r>
            <a:r>
              <a:rPr lang="zh-CN" altLang="en-US" dirty="0"/>
              <a:t> 编写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13F899-C3D4-7C4C-B22D-B347AB0D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622"/>
            <a:ext cx="7344816" cy="35078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2189EE-73F7-0240-B212-81F24CAACBC8}"/>
              </a:ext>
            </a:extLst>
          </p:cNvPr>
          <p:cNvSpPr txBox="1"/>
          <p:nvPr/>
        </p:nvSpPr>
        <p:spPr>
          <a:xfrm>
            <a:off x="683568" y="872164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 “</a:t>
            </a:r>
            <a:r>
              <a:rPr lang="en-US" altLang="zh-CN" dirty="0"/>
              <a:t>New Project</a:t>
            </a:r>
            <a:r>
              <a:rPr lang="zh-CN" altLang="en-US" dirty="0"/>
              <a:t>”选择 </a:t>
            </a:r>
            <a:r>
              <a:rPr lang="en-US" altLang="zh-CN" dirty="0"/>
              <a:t>Java Project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068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7A97E7-9390-094C-B7AB-4E1ED4F299A6}"/>
              </a:ext>
            </a:extLst>
          </p:cNvPr>
          <p:cNvSpPr/>
          <p:nvPr/>
        </p:nvSpPr>
        <p:spPr>
          <a:xfrm>
            <a:off x="121126" y="147381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Eclipse</a:t>
            </a:r>
            <a:r>
              <a:rPr lang="zh-CN" altLang="en-US" dirty="0"/>
              <a:t> 编写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2189EE-73F7-0240-B212-81F24CAACBC8}"/>
              </a:ext>
            </a:extLst>
          </p:cNvPr>
          <p:cNvSpPr txBox="1"/>
          <p:nvPr/>
        </p:nvSpPr>
        <p:spPr>
          <a:xfrm>
            <a:off x="683568" y="872164"/>
            <a:ext cx="5817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填写工程名称 </a:t>
            </a:r>
            <a:r>
              <a:rPr lang="en-US" altLang="zh-CN" dirty="0" err="1"/>
              <a:t>FirstJavaProgram</a:t>
            </a:r>
            <a:r>
              <a:rPr lang="en-US" altLang="zh-CN" dirty="0"/>
              <a:t>, </a:t>
            </a:r>
            <a:r>
              <a:rPr lang="zh-CN" altLang="en-US" dirty="0"/>
              <a:t>点击</a:t>
            </a:r>
            <a:r>
              <a:rPr lang="en-US" altLang="zh-CN" dirty="0"/>
              <a:t>Finish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BB76EC-BD82-744B-8877-1D9014F9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91630"/>
            <a:ext cx="5853928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9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7A97E7-9390-094C-B7AB-4E1ED4F299A6}"/>
              </a:ext>
            </a:extLst>
          </p:cNvPr>
          <p:cNvSpPr/>
          <p:nvPr/>
        </p:nvSpPr>
        <p:spPr>
          <a:xfrm>
            <a:off x="121126" y="147381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Eclipse</a:t>
            </a:r>
            <a:r>
              <a:rPr lang="zh-CN" altLang="en-US" dirty="0"/>
              <a:t> 编写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2189EE-73F7-0240-B212-81F24CAACBC8}"/>
              </a:ext>
            </a:extLst>
          </p:cNvPr>
          <p:cNvSpPr txBox="1"/>
          <p:nvPr/>
        </p:nvSpPr>
        <p:spPr>
          <a:xfrm>
            <a:off x="683568" y="872164"/>
            <a:ext cx="584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 </a:t>
            </a:r>
            <a:r>
              <a:rPr lang="en-US" altLang="zh-CN" dirty="0"/>
              <a:t>File  -&gt; New -&gt;Class,  </a:t>
            </a:r>
            <a:r>
              <a:rPr lang="zh-CN" altLang="en-US" dirty="0"/>
              <a:t>新建一个类文件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09BA88-66F8-4C4B-9AFA-1CD525A0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55726"/>
            <a:ext cx="8610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51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7A97E7-9390-094C-B7AB-4E1ED4F299A6}"/>
              </a:ext>
            </a:extLst>
          </p:cNvPr>
          <p:cNvSpPr/>
          <p:nvPr/>
        </p:nvSpPr>
        <p:spPr>
          <a:xfrm>
            <a:off x="121126" y="147381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Eclipse</a:t>
            </a:r>
            <a:r>
              <a:rPr lang="zh-CN" altLang="en-US" dirty="0"/>
              <a:t> 编写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2189EE-73F7-0240-B212-81F24CAACBC8}"/>
              </a:ext>
            </a:extLst>
          </p:cNvPr>
          <p:cNvSpPr txBox="1"/>
          <p:nvPr/>
        </p:nvSpPr>
        <p:spPr>
          <a:xfrm>
            <a:off x="683568" y="872164"/>
            <a:ext cx="5641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输入类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  为 </a:t>
            </a:r>
            <a:r>
              <a:rPr kumimoji="1" lang="en-US" altLang="zh-CN" dirty="0"/>
              <a:t>“</a:t>
            </a:r>
            <a:r>
              <a:rPr kumimoji="1" lang="en-US" altLang="zh-CN" dirty="0" err="1"/>
              <a:t>HelloJava</a:t>
            </a:r>
            <a:r>
              <a:rPr kumimoji="1" lang="en-US" altLang="zh-CN" dirty="0"/>
              <a:t>”, </a:t>
            </a:r>
            <a:r>
              <a:rPr kumimoji="1" lang="zh-CN" altLang="en-US" dirty="0"/>
              <a:t>点击  </a:t>
            </a:r>
            <a:r>
              <a:rPr kumimoji="1" lang="en-US" altLang="zh-CN" dirty="0"/>
              <a:t>Finish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C7C321-BC0F-994A-A8DC-77402793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425333"/>
            <a:ext cx="4800600" cy="35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6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7A97E7-9390-094C-B7AB-4E1ED4F299A6}"/>
              </a:ext>
            </a:extLst>
          </p:cNvPr>
          <p:cNvSpPr/>
          <p:nvPr/>
        </p:nvSpPr>
        <p:spPr>
          <a:xfrm>
            <a:off x="121126" y="147381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Eclipse</a:t>
            </a:r>
            <a:r>
              <a:rPr lang="zh-CN" altLang="en-US" dirty="0"/>
              <a:t> 编写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2189EE-73F7-0240-B212-81F24CAACBC8}"/>
              </a:ext>
            </a:extLst>
          </p:cNvPr>
          <p:cNvSpPr txBox="1"/>
          <p:nvPr/>
        </p:nvSpPr>
        <p:spPr>
          <a:xfrm>
            <a:off x="683568" y="872164"/>
            <a:ext cx="5641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输入类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  为 </a:t>
            </a:r>
            <a:r>
              <a:rPr kumimoji="1" lang="en-US" altLang="zh-CN" dirty="0"/>
              <a:t>“</a:t>
            </a:r>
            <a:r>
              <a:rPr kumimoji="1" lang="en-US" altLang="zh-CN" dirty="0" err="1"/>
              <a:t>HelloJava</a:t>
            </a:r>
            <a:r>
              <a:rPr kumimoji="1" lang="en-US" altLang="zh-CN" dirty="0"/>
              <a:t>”, </a:t>
            </a:r>
            <a:r>
              <a:rPr kumimoji="1" lang="zh-CN" altLang="en-US" dirty="0"/>
              <a:t>点击  </a:t>
            </a:r>
            <a:r>
              <a:rPr kumimoji="1" lang="en-US" altLang="zh-CN" dirty="0"/>
              <a:t>Finish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C7C321-BC0F-994A-A8DC-77402793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425333"/>
            <a:ext cx="4800600" cy="35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38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8DCA2A-1E5F-C746-8C8D-B785405E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69456"/>
            <a:ext cx="7992888" cy="43945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6D4170-133E-0D49-9177-10998A9466A0}"/>
              </a:ext>
            </a:extLst>
          </p:cNvPr>
          <p:cNvSpPr/>
          <p:nvPr/>
        </p:nvSpPr>
        <p:spPr>
          <a:xfrm>
            <a:off x="121126" y="147381"/>
            <a:ext cx="3892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一个简单的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  <a:r>
              <a:rPr lang="en-US" altLang="zh-CN" dirty="0"/>
              <a:t>-Eclipse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4737F3-CACE-9F47-9DD6-C54FC60BC216}"/>
              </a:ext>
            </a:extLst>
          </p:cNvPr>
          <p:cNvSpPr/>
          <p:nvPr/>
        </p:nvSpPr>
        <p:spPr bwMode="auto">
          <a:xfrm>
            <a:off x="1691680" y="1203598"/>
            <a:ext cx="4608512" cy="266429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3C10CE-46FC-B74E-AE30-D77F589C527B}"/>
              </a:ext>
            </a:extLst>
          </p:cNvPr>
          <p:cNvSpPr/>
          <p:nvPr/>
        </p:nvSpPr>
        <p:spPr bwMode="auto">
          <a:xfrm>
            <a:off x="1619672" y="4299942"/>
            <a:ext cx="6552728" cy="576064"/>
          </a:xfrm>
          <a:prstGeom prst="rect">
            <a:avLst/>
          </a:prstGeom>
          <a:noFill/>
          <a:ln w="9525" cap="flat" cmpd="sng" algn="ctr">
            <a:solidFill>
              <a:srgbClr val="004AC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54613A-8837-3440-84FC-88A9E861BA85}"/>
              </a:ext>
            </a:extLst>
          </p:cNvPr>
          <p:cNvSpPr txBox="1"/>
          <p:nvPr/>
        </p:nvSpPr>
        <p:spPr>
          <a:xfrm>
            <a:off x="4867247" y="3186336"/>
            <a:ext cx="110799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代码区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4BEEB-5A88-594C-BD30-75F74E00440C}"/>
              </a:ext>
            </a:extLst>
          </p:cNvPr>
          <p:cNvSpPr txBox="1"/>
          <p:nvPr/>
        </p:nvSpPr>
        <p:spPr>
          <a:xfrm>
            <a:off x="5125998" y="4379260"/>
            <a:ext cx="110799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191AD5-DFCA-A14F-A868-20D38B5423D0}"/>
              </a:ext>
            </a:extLst>
          </p:cNvPr>
          <p:cNvSpPr/>
          <p:nvPr/>
        </p:nvSpPr>
        <p:spPr bwMode="auto">
          <a:xfrm>
            <a:off x="1475656" y="843558"/>
            <a:ext cx="288032" cy="29012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849E50D-FE2A-994B-96F7-522B72A43DAE}"/>
              </a:ext>
            </a:extLst>
          </p:cNvPr>
          <p:cNvCxnSpPr/>
          <p:nvPr/>
        </p:nvCxnSpPr>
        <p:spPr bwMode="auto">
          <a:xfrm flipH="1">
            <a:off x="1763688" y="609046"/>
            <a:ext cx="3744416" cy="2345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3C47F8-41E3-AE48-852E-7484A3DE258D}"/>
              </a:ext>
            </a:extLst>
          </p:cNvPr>
          <p:cNvSpPr txBox="1"/>
          <p:nvPr/>
        </p:nvSpPr>
        <p:spPr>
          <a:xfrm>
            <a:off x="5656763" y="354953"/>
            <a:ext cx="172354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编译，运行</a:t>
            </a:r>
          </a:p>
        </p:txBody>
      </p:sp>
    </p:spTree>
    <p:extLst>
      <p:ext uri="{BB962C8B-B14F-4D97-AF65-F5344CB8AC3E}">
        <p14:creationId xmlns:p14="http://schemas.microsoft.com/office/powerpoint/2010/main" val="397619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83568" y="699542"/>
            <a:ext cx="7711298" cy="3578776"/>
            <a:chOff x="683568" y="771546"/>
            <a:chExt cx="7711298" cy="3578776"/>
          </a:xfrm>
        </p:grpSpPr>
        <p:grpSp>
          <p:nvGrpSpPr>
            <p:cNvPr id="8" name="组合 7"/>
            <p:cNvGrpSpPr/>
            <p:nvPr/>
          </p:nvGrpSpPr>
          <p:grpSpPr>
            <a:xfrm>
              <a:off x="3895937" y="771546"/>
              <a:ext cx="4498928" cy="923166"/>
              <a:chOff x="3959225" y="1353741"/>
              <a:chExt cx="4435475" cy="1046792"/>
            </a:xfrm>
          </p:grpSpPr>
          <p:grpSp>
            <p:nvGrpSpPr>
              <p:cNvPr id="9" name="Group 7"/>
              <p:cNvGrpSpPr>
                <a:grpSpLocks/>
              </p:cNvGrpSpPr>
              <p:nvPr/>
            </p:nvGrpSpPr>
            <p:grpSpPr bwMode="auto">
              <a:xfrm>
                <a:off x="3959225" y="1353741"/>
                <a:ext cx="4435475" cy="1046792"/>
                <a:chOff x="0" y="12"/>
                <a:chExt cx="2794" cy="1021"/>
              </a:xfrm>
            </p:grpSpPr>
            <p:sp>
              <p:nvSpPr>
                <p:cNvPr id="11" name="AutoShape 8"/>
                <p:cNvSpPr>
                  <a:spLocks noChangeArrowheads="1"/>
                </p:cNvSpPr>
                <p:nvPr/>
              </p:nvSpPr>
              <p:spPr bwMode="auto">
                <a:xfrm rot="10800000">
                  <a:off x="4" y="131"/>
                  <a:ext cx="2790" cy="902"/>
                </a:xfrm>
                <a:prstGeom prst="upArrowCallout">
                  <a:avLst>
                    <a:gd name="adj1" fmla="val 82868"/>
                    <a:gd name="adj2" fmla="val 41434"/>
                    <a:gd name="adj3" fmla="val 17995"/>
                    <a:gd name="adj4" fmla="val 81949"/>
                  </a:avLst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3175" cmpd="sng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AutoShape 9"/>
                <p:cNvSpPr>
                  <a:spLocks noChangeArrowheads="1"/>
                </p:cNvSpPr>
                <p:nvPr/>
              </p:nvSpPr>
              <p:spPr bwMode="auto">
                <a:xfrm rot="10800000">
                  <a:off x="0" y="12"/>
                  <a:ext cx="2790" cy="132"/>
                </a:xfrm>
                <a:custGeom>
                  <a:avLst/>
                  <a:gdLst>
                    <a:gd name="G0" fmla="+- 1072 0 0"/>
                    <a:gd name="G1" fmla="+- 21600 0 1072"/>
                    <a:gd name="G2" fmla="*/ 1072 1 2"/>
                    <a:gd name="G3" fmla="+- 21600 0 G2"/>
                    <a:gd name="G4" fmla="+/ 1072 21600 2"/>
                    <a:gd name="G5" fmla="+/ G1 0 2"/>
                    <a:gd name="G6" fmla="*/ 21600 21600 1072"/>
                    <a:gd name="G7" fmla="*/ G6 1 2"/>
                    <a:gd name="G8" fmla="+- 21600 0 G7"/>
                    <a:gd name="G9" fmla="*/ 21600 1 2"/>
                    <a:gd name="G10" fmla="+- 1072 0 G9"/>
                    <a:gd name="G11" fmla="?: G10 G8 0"/>
                    <a:gd name="G12" fmla="?: G10 G7 21600"/>
                    <a:gd name="T0" fmla="*/ 21064 w 21600"/>
                    <a:gd name="T1" fmla="*/ 10800 h 21600"/>
                    <a:gd name="T2" fmla="*/ 10800 w 21600"/>
                    <a:gd name="T3" fmla="*/ 21600 h 21600"/>
                    <a:gd name="T4" fmla="*/ 536 w 21600"/>
                    <a:gd name="T5" fmla="*/ 10800 h 21600"/>
                    <a:gd name="T6" fmla="*/ 10800 w 21600"/>
                    <a:gd name="T7" fmla="*/ 0 h 21600"/>
                    <a:gd name="T8" fmla="*/ 2336 w 21600"/>
                    <a:gd name="T9" fmla="*/ 2336 h 21600"/>
                    <a:gd name="T10" fmla="*/ 19264 w 21600"/>
                    <a:gd name="T11" fmla="*/ 19264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1072" y="21600"/>
                      </a:lnTo>
                      <a:lnTo>
                        <a:pt x="20528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软雅黑" pitchFamily="34" charset="-122"/>
                  </a:endParaRPr>
                </a:p>
              </p:txBody>
            </p:sp>
          </p:grp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3959225" y="1489075"/>
                <a:ext cx="4392613" cy="646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eaLnBrk="1" hangingPunct="1">
                  <a:lnSpc>
                    <a:spcPct val="13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了解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语言和开发平台的特点；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83568" y="1175805"/>
              <a:ext cx="7711298" cy="3174517"/>
              <a:chOff x="611560" y="1077676"/>
              <a:chExt cx="7639230" cy="3534846"/>
            </a:xfrm>
          </p:grpSpPr>
          <p:grpSp>
            <p:nvGrpSpPr>
              <p:cNvPr id="4" name="Group 3"/>
              <p:cNvGrpSpPr>
                <a:grpSpLocks/>
              </p:cNvGrpSpPr>
              <p:nvPr/>
            </p:nvGrpSpPr>
            <p:grpSpPr bwMode="auto">
              <a:xfrm>
                <a:off x="3787527" y="3637113"/>
                <a:ext cx="4450501" cy="975409"/>
                <a:chOff x="-3" y="-158"/>
                <a:chExt cx="2790" cy="1078"/>
              </a:xfrm>
            </p:grpSpPr>
            <p:sp>
              <p:nvSpPr>
                <p:cNvPr id="5" name="Rectangle 4"/>
                <p:cNvSpPr>
                  <a:spLocks noChangeArrowheads="1"/>
                </p:cNvSpPr>
                <p:nvPr/>
              </p:nvSpPr>
              <p:spPr bwMode="auto">
                <a:xfrm rot="10800000">
                  <a:off x="-3" y="-28"/>
                  <a:ext cx="2790" cy="948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3175" cmpd="sng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软雅黑" pitchFamily="34" charset="-122"/>
                  </a:endParaRPr>
                </a:p>
              </p:txBody>
            </p:sp>
            <p:sp>
              <p:nvSpPr>
                <p:cNvPr id="6" name="AutoShape 5"/>
                <p:cNvSpPr>
                  <a:spLocks noChangeArrowheads="1"/>
                </p:cNvSpPr>
                <p:nvPr/>
              </p:nvSpPr>
              <p:spPr bwMode="auto">
                <a:xfrm rot="10800000">
                  <a:off x="-3" y="-158"/>
                  <a:ext cx="2790" cy="132"/>
                </a:xfrm>
                <a:custGeom>
                  <a:avLst/>
                  <a:gdLst>
                    <a:gd name="G0" fmla="+- 1072 0 0"/>
                    <a:gd name="G1" fmla="+- 21600 0 1072"/>
                    <a:gd name="G2" fmla="*/ 1072 1 2"/>
                    <a:gd name="G3" fmla="+- 21600 0 G2"/>
                    <a:gd name="G4" fmla="+/ 1072 21600 2"/>
                    <a:gd name="G5" fmla="+/ G1 0 2"/>
                    <a:gd name="G6" fmla="*/ 21600 21600 1072"/>
                    <a:gd name="G7" fmla="*/ G6 1 2"/>
                    <a:gd name="G8" fmla="+- 21600 0 G7"/>
                    <a:gd name="G9" fmla="*/ 21600 1 2"/>
                    <a:gd name="G10" fmla="+- 1072 0 G9"/>
                    <a:gd name="G11" fmla="?: G10 G8 0"/>
                    <a:gd name="G12" fmla="?: G10 G7 21600"/>
                    <a:gd name="T0" fmla="*/ 21064 w 21600"/>
                    <a:gd name="T1" fmla="*/ 10800 h 21600"/>
                    <a:gd name="T2" fmla="*/ 10800 w 21600"/>
                    <a:gd name="T3" fmla="*/ 21600 h 21600"/>
                    <a:gd name="T4" fmla="*/ 536 w 21600"/>
                    <a:gd name="T5" fmla="*/ 10800 h 21600"/>
                    <a:gd name="T6" fmla="*/ 10800 w 21600"/>
                    <a:gd name="T7" fmla="*/ 0 h 21600"/>
                    <a:gd name="T8" fmla="*/ 2336 w 21600"/>
                    <a:gd name="T9" fmla="*/ 2336 h 21600"/>
                    <a:gd name="T10" fmla="*/ 19264 w 21600"/>
                    <a:gd name="T11" fmla="*/ 19264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1072" y="21600"/>
                      </a:lnTo>
                      <a:lnTo>
                        <a:pt x="20528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软雅黑" pitchFamily="34" charset="-122"/>
                  </a:endParaRPr>
                </a:p>
              </p:txBody>
            </p:sp>
            <p:sp>
              <p:nvSpPr>
                <p:cNvPr id="7" name="Rectangle 6"/>
                <p:cNvSpPr>
                  <a:spLocks noChangeArrowheads="1"/>
                </p:cNvSpPr>
                <p:nvPr/>
              </p:nvSpPr>
              <p:spPr bwMode="auto">
                <a:xfrm>
                  <a:off x="2" y="152"/>
                  <a:ext cx="2767" cy="5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eaLnBrk="1" hangingPunct="1">
                    <a:lnSpc>
                      <a:spcPct val="130000"/>
                    </a:lnSpc>
                    <a:spcBef>
                      <a:spcPct val="50000"/>
                    </a:spcBef>
                    <a:buNone/>
                  </a:pPr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3.</a:t>
                  </a: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认识</a:t>
                  </a:r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Java</a:t>
                  </a: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程序的基本结构。</a:t>
                  </a: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611560" y="1789325"/>
                <a:ext cx="2316175" cy="1775620"/>
                <a:chOff x="792163" y="2536825"/>
                <a:chExt cx="2305050" cy="1808163"/>
              </a:xfrm>
            </p:grpSpPr>
            <p:sp>
              <p:nvSpPr>
                <p:cNvPr id="14" name="Rectangle 12"/>
                <p:cNvSpPr>
                  <a:spLocks noChangeArrowheads="1"/>
                </p:cNvSpPr>
                <p:nvPr/>
              </p:nvSpPr>
              <p:spPr bwMode="auto">
                <a:xfrm>
                  <a:off x="792163" y="2786063"/>
                  <a:ext cx="2305050" cy="155892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7ED3">
                        <a:shade val="30000"/>
                        <a:satMod val="115000"/>
                      </a:srgbClr>
                    </a:gs>
                    <a:gs pos="50000">
                      <a:srgbClr val="007ED3">
                        <a:shade val="67500"/>
                        <a:satMod val="115000"/>
                      </a:srgbClr>
                    </a:gs>
                    <a:gs pos="100000">
                      <a:srgbClr val="007ED3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微软雅黑" pitchFamily="34" charset="-122"/>
                    </a:rPr>
                    <a:t>本章学习要点</a:t>
                  </a:r>
                </a:p>
              </p:txBody>
            </p:sp>
            <p:sp>
              <p:nvSpPr>
                <p:cNvPr id="15" name="AutoShape 13"/>
                <p:cNvSpPr>
                  <a:spLocks noChangeArrowheads="1"/>
                </p:cNvSpPr>
                <p:nvPr/>
              </p:nvSpPr>
              <p:spPr bwMode="auto">
                <a:xfrm rot="10800000">
                  <a:off x="792163" y="2536825"/>
                  <a:ext cx="2305050" cy="239713"/>
                </a:xfrm>
                <a:custGeom>
                  <a:avLst/>
                  <a:gdLst>
                    <a:gd name="G0" fmla="+- 5489 0 0"/>
                    <a:gd name="G1" fmla="+- 21600 0 5489"/>
                    <a:gd name="G2" fmla="*/ 5489 1 2"/>
                    <a:gd name="G3" fmla="+- 21600 0 G2"/>
                    <a:gd name="G4" fmla="+/ 5489 21600 2"/>
                    <a:gd name="G5" fmla="+/ G1 0 2"/>
                    <a:gd name="G6" fmla="*/ 21600 21600 5489"/>
                    <a:gd name="G7" fmla="*/ G6 1 2"/>
                    <a:gd name="G8" fmla="+- 21600 0 G7"/>
                    <a:gd name="G9" fmla="*/ 21600 1 2"/>
                    <a:gd name="G10" fmla="+- 5489 0 G9"/>
                    <a:gd name="G11" fmla="?: G10 G8 0"/>
                    <a:gd name="G12" fmla="?: G10 G7 21600"/>
                    <a:gd name="T0" fmla="*/ 18855 w 21600"/>
                    <a:gd name="T1" fmla="*/ 10800 h 21600"/>
                    <a:gd name="T2" fmla="*/ 10800 w 21600"/>
                    <a:gd name="T3" fmla="*/ 21600 h 21600"/>
                    <a:gd name="T4" fmla="*/ 2745 w 21600"/>
                    <a:gd name="T5" fmla="*/ 10800 h 21600"/>
                    <a:gd name="T6" fmla="*/ 10800 w 21600"/>
                    <a:gd name="T7" fmla="*/ 0 h 21600"/>
                    <a:gd name="T8" fmla="*/ 4545 w 21600"/>
                    <a:gd name="T9" fmla="*/ 4545 h 21600"/>
                    <a:gd name="T10" fmla="*/ 17055 w 21600"/>
                    <a:gd name="T11" fmla="*/ 1705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89" y="21600"/>
                      </a:lnTo>
                      <a:lnTo>
                        <a:pt x="1611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676FF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软雅黑" pitchFamily="34" charset="-122"/>
                  </a:endParaRPr>
                </a:p>
              </p:txBody>
            </p:sp>
          </p:grpSp>
          <p:cxnSp>
            <p:nvCxnSpPr>
              <p:cNvPr id="16" name="AutoShape 15"/>
              <p:cNvCxnSpPr>
                <a:cxnSpLocks noChangeShapeType="1"/>
                <a:stCxn id="14" idx="0"/>
                <a:endCxn id="10" idx="1"/>
              </p:cNvCxnSpPr>
              <p:nvPr/>
            </p:nvCxnSpPr>
            <p:spPr bwMode="auto">
              <a:xfrm rot="5400000" flipH="1" flipV="1">
                <a:off x="2303576" y="543747"/>
                <a:ext cx="956402" cy="2024260"/>
              </a:xfrm>
              <a:prstGeom prst="bentConnector2">
                <a:avLst/>
              </a:prstGeom>
              <a:noFill/>
              <a:ln w="12700" cmpd="sng">
                <a:solidFill>
                  <a:srgbClr val="2676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AutoShape 16"/>
              <p:cNvCxnSpPr>
                <a:cxnSpLocks noChangeShapeType="1"/>
                <a:stCxn id="14" idx="2"/>
                <a:endCxn id="7" idx="1"/>
              </p:cNvCxnSpPr>
              <p:nvPr/>
            </p:nvCxnSpPr>
            <p:spPr bwMode="auto">
              <a:xfrm rot="16200000" flipH="1">
                <a:off x="2472779" y="2861813"/>
                <a:ext cx="619592" cy="2025854"/>
              </a:xfrm>
              <a:prstGeom prst="bentConnector2">
                <a:avLst/>
              </a:prstGeom>
              <a:noFill/>
              <a:ln w="12700" cmpd="sng">
                <a:solidFill>
                  <a:srgbClr val="2676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8" name="组合 17"/>
              <p:cNvGrpSpPr/>
              <p:nvPr/>
            </p:nvGrpSpPr>
            <p:grpSpPr>
              <a:xfrm>
                <a:off x="3800289" y="2096078"/>
                <a:ext cx="4450501" cy="1046072"/>
                <a:chOff x="3967163" y="2295162"/>
                <a:chExt cx="4429125" cy="1065244"/>
              </a:xfrm>
            </p:grpSpPr>
            <p:grpSp>
              <p:nvGrpSpPr>
                <p:cNvPr id="19" name="Group 17"/>
                <p:cNvGrpSpPr>
                  <a:grpSpLocks/>
                </p:cNvGrpSpPr>
                <p:nvPr/>
              </p:nvGrpSpPr>
              <p:grpSpPr bwMode="auto">
                <a:xfrm>
                  <a:off x="3967163" y="2295162"/>
                  <a:ext cx="4429125" cy="1065244"/>
                  <a:chOff x="5" y="-101"/>
                  <a:chExt cx="2790" cy="1039"/>
                </a:xfrm>
              </p:grpSpPr>
              <p:sp>
                <p:nvSpPr>
                  <p:cNvPr id="21" name="AutoShape 18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5" y="34"/>
                    <a:ext cx="2790" cy="904"/>
                  </a:xfrm>
                  <a:prstGeom prst="upArrowCallout">
                    <a:avLst>
                      <a:gd name="adj1" fmla="val 82868"/>
                      <a:gd name="adj2" fmla="val 41434"/>
                      <a:gd name="adj3" fmla="val 17995"/>
                      <a:gd name="adj4" fmla="val 81949"/>
                    </a:avLst>
                  </a:pr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n w="3175" cmpd="sng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2" name="AutoShape 19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5" y="-101"/>
                    <a:ext cx="2790" cy="132"/>
                  </a:xfrm>
                  <a:custGeom>
                    <a:avLst/>
                    <a:gdLst>
                      <a:gd name="G0" fmla="+- 1072 0 0"/>
                      <a:gd name="G1" fmla="+- 21600 0 1072"/>
                      <a:gd name="G2" fmla="*/ 1072 1 2"/>
                      <a:gd name="G3" fmla="+- 21600 0 G2"/>
                      <a:gd name="G4" fmla="+/ 1072 21600 2"/>
                      <a:gd name="G5" fmla="+/ G1 0 2"/>
                      <a:gd name="G6" fmla="*/ 21600 21600 1072"/>
                      <a:gd name="G7" fmla="*/ G6 1 2"/>
                      <a:gd name="G8" fmla="+- 21600 0 G7"/>
                      <a:gd name="G9" fmla="*/ 21600 1 2"/>
                      <a:gd name="G10" fmla="+- 1072 0 G9"/>
                      <a:gd name="G11" fmla="?: G10 G8 0"/>
                      <a:gd name="G12" fmla="?: G10 G7 21600"/>
                      <a:gd name="T0" fmla="*/ 21064 w 21600"/>
                      <a:gd name="T1" fmla="*/ 10800 h 21600"/>
                      <a:gd name="T2" fmla="*/ 10800 w 21600"/>
                      <a:gd name="T3" fmla="*/ 21600 h 21600"/>
                      <a:gd name="T4" fmla="*/ 536 w 21600"/>
                      <a:gd name="T5" fmla="*/ 10800 h 21600"/>
                      <a:gd name="T6" fmla="*/ 10800 w 21600"/>
                      <a:gd name="T7" fmla="*/ 0 h 21600"/>
                      <a:gd name="T8" fmla="*/ 2336 w 21600"/>
                      <a:gd name="T9" fmla="*/ 2336 h 21600"/>
                      <a:gd name="T10" fmla="*/ 19264 w 21600"/>
                      <a:gd name="T11" fmla="*/ 19264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1072" y="21600"/>
                        </a:lnTo>
                        <a:lnTo>
                          <a:pt x="20528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B2B2B2">
                          <a:alpha val="5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20" name="Rectangle 20"/>
                <p:cNvSpPr>
                  <a:spLocks noChangeArrowheads="1"/>
                </p:cNvSpPr>
                <p:nvPr/>
              </p:nvSpPr>
              <p:spPr bwMode="auto">
                <a:xfrm>
                  <a:off x="3991515" y="2430925"/>
                  <a:ext cx="4392613" cy="6461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eaLnBrk="1" hangingPunct="1">
                    <a:lnSpc>
                      <a:spcPct val="13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2.</a:t>
                  </a: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搭建基本的</a:t>
                  </a:r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Java</a:t>
                  </a: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开发环境；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06485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gradFill flip="none" rotWithShape="0">
          <a:gsLst>
            <a:gs pos="0">
              <a:srgbClr val="0099FF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611560" y="1923678"/>
            <a:ext cx="77724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 Java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的起源和特点</a:t>
            </a:r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74248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流程图: 离页连接符 1"/>
          <p:cNvSpPr/>
          <p:nvPr/>
        </p:nvSpPr>
        <p:spPr bwMode="auto">
          <a:xfrm>
            <a:off x="979121" y="1020675"/>
            <a:ext cx="455253" cy="108873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259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346 h 10000"/>
              <a:gd name="connsiteX3" fmla="*/ 5000 w 10000"/>
              <a:gd name="connsiteY3" fmla="*/ 10000 h 10000"/>
              <a:gd name="connsiteX4" fmla="*/ 0 w 10000"/>
              <a:gd name="connsiteY4" fmla="*/ 8259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8346"/>
                </a:lnTo>
                <a:lnTo>
                  <a:pt x="5000" y="10000"/>
                </a:lnTo>
                <a:lnTo>
                  <a:pt x="0" y="82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676FF">
                  <a:lumMod val="60000"/>
                  <a:lumOff val="40000"/>
                </a:srgbClr>
              </a:gs>
              <a:gs pos="100000">
                <a:srgbClr val="2676FF"/>
              </a:gs>
            </a:gsLst>
            <a:lin ang="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anchor="ctr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起  源</a:t>
            </a:r>
          </a:p>
        </p:txBody>
      </p:sp>
      <p:sp>
        <p:nvSpPr>
          <p:cNvPr id="34" name="流程图: 离页连接符 1"/>
          <p:cNvSpPr/>
          <p:nvPr/>
        </p:nvSpPr>
        <p:spPr bwMode="auto">
          <a:xfrm>
            <a:off x="979121" y="1998893"/>
            <a:ext cx="455253" cy="2284468"/>
          </a:xfrm>
          <a:custGeom>
            <a:avLst/>
            <a:gdLst/>
            <a:ahLst/>
            <a:cxnLst/>
            <a:rect l="l" t="t" r="r" b="b"/>
            <a:pathLst>
              <a:path w="508000" h="3085447">
                <a:moveTo>
                  <a:pt x="0" y="0"/>
                </a:moveTo>
                <a:lnTo>
                  <a:pt x="254000" y="255927"/>
                </a:lnTo>
                <a:lnTo>
                  <a:pt x="508000" y="12789"/>
                </a:lnTo>
                <a:lnTo>
                  <a:pt x="508000" y="1615447"/>
                </a:lnTo>
                <a:lnTo>
                  <a:pt x="508000" y="1936741"/>
                </a:lnTo>
                <a:lnTo>
                  <a:pt x="508000" y="2842309"/>
                </a:lnTo>
                <a:lnTo>
                  <a:pt x="254000" y="3085447"/>
                </a:lnTo>
                <a:lnTo>
                  <a:pt x="0" y="2829520"/>
                </a:lnTo>
                <a:lnTo>
                  <a:pt x="0" y="1915641"/>
                </a:lnTo>
                <a:lnTo>
                  <a:pt x="0" y="1615447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0" scaled="0"/>
          </a:gra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anchor="ctr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4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发   展   历   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654463" y="1419622"/>
            <a:ext cx="6673805" cy="738664"/>
            <a:chOff x="1654463" y="1419622"/>
            <a:chExt cx="6673805" cy="738664"/>
          </a:xfrm>
        </p:grpSpPr>
        <p:sp>
          <p:nvSpPr>
            <p:cNvPr id="35" name="TextBox 3"/>
            <p:cNvSpPr txBox="1"/>
            <p:nvPr/>
          </p:nvSpPr>
          <p:spPr>
            <a:xfrm>
              <a:off x="1654463" y="155546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800" b="1" kern="0" dirty="0">
                  <a:solidFill>
                    <a:srgbClr val="2676FF"/>
                  </a:solidFill>
                  <a:ea typeface="微软雅黑" pitchFamily="34" charset="-122"/>
                  <a:cs typeface="Times New Roman" panose="02020603050405020304" pitchFamily="18" charset="0"/>
                </a:rPr>
                <a:t>1995</a:t>
              </a:r>
              <a:endParaRPr kumimoji="0" lang="zh-CN" altLang="en-US" sz="1800" b="1" kern="0" dirty="0">
                <a:solidFill>
                  <a:srgbClr val="2676FF"/>
                </a:solidFill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2376264" y="1419622"/>
              <a:ext cx="5952004" cy="73866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 anchor="ctr">
              <a:spAutoFit/>
            </a:bodyPr>
            <a:lstStyle/>
            <a:p>
              <a:pPr>
                <a:buClr>
                  <a:srgbClr val="FF0000"/>
                </a:buClr>
                <a:buSzPct val="50000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Sun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公司将</a:t>
              </a: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Oak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重新设计用于</a:t>
              </a: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Internet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（嵌入网页中的 </a:t>
              </a: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Applet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小程序），并正式更名为</a:t>
              </a:r>
              <a:r>
                <a:rPr lang="en-US" altLang="zh-CN" sz="1400" b="1" dirty="0">
                  <a:solidFill>
                    <a:srgbClr val="FF000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Java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r>
                <a:rPr lang="en-US" altLang="zh-CN" sz="1400" dirty="0">
                  <a:solidFill>
                    <a:srgbClr val="267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是</a:t>
              </a:r>
              <a:r>
                <a:rPr lang="en-US" altLang="zh-CN" sz="1400" dirty="0">
                  <a:solidFill>
                    <a:srgbClr val="267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Java</a:t>
              </a:r>
              <a:r>
                <a:rPr lang="zh-CN" altLang="en-US" sz="1400" dirty="0">
                  <a:solidFill>
                    <a:srgbClr val="2676FF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面向对象程序设计语言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（以下简称</a:t>
              </a: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Java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语言）和</a:t>
              </a:r>
              <a:r>
                <a:rPr lang="en-US" altLang="zh-CN" sz="1400" dirty="0">
                  <a:solidFill>
                    <a:srgbClr val="2676FF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Java</a:t>
              </a:r>
              <a:r>
                <a:rPr lang="zh-CN" altLang="en-US" sz="1400" dirty="0">
                  <a:solidFill>
                    <a:srgbClr val="2676FF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平台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的总称。</a:t>
              </a:r>
              <a:endParaRPr lang="en-US" altLang="zh-CN" sz="1400" dirty="0"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47617" y="3491156"/>
            <a:ext cx="6667487" cy="369332"/>
            <a:chOff x="1654463" y="3049816"/>
            <a:chExt cx="6667487" cy="369332"/>
          </a:xfrm>
        </p:grpSpPr>
        <p:sp>
          <p:nvSpPr>
            <p:cNvPr id="39" name="TextBox 7"/>
            <p:cNvSpPr txBox="1"/>
            <p:nvPr/>
          </p:nvSpPr>
          <p:spPr>
            <a:xfrm>
              <a:off x="1654463" y="304981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A9A9A9"/>
                  </a:solidFill>
                  <a:latin typeface="Impact" pitchFamily="34" charset="0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800" b="1" dirty="0">
                  <a:solidFill>
                    <a:srgbClr val="2676FF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2009</a:t>
              </a:r>
              <a:endParaRPr kumimoji="0" lang="zh-CN" altLang="en-US" sz="1800" b="1" dirty="0">
                <a:solidFill>
                  <a:srgbClr val="2676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12"/>
            <p:cNvSpPr txBox="1"/>
            <p:nvPr/>
          </p:nvSpPr>
          <p:spPr>
            <a:xfrm>
              <a:off x="2376264" y="3082826"/>
              <a:ext cx="5945686" cy="30777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  <a:buSzPct val="50000"/>
              </a:pP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Oracle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（甲骨文）公司收购了</a:t>
              </a: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Sun 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公司。</a:t>
              </a:r>
              <a:endParaRPr lang="en-US" altLang="zh-CN" sz="1400" dirty="0"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0" y="0"/>
            <a:ext cx="3491880" cy="504000"/>
            <a:chOff x="0" y="0"/>
            <a:chExt cx="3491880" cy="504000"/>
          </a:xfrm>
        </p:grpSpPr>
        <p:sp>
          <p:nvSpPr>
            <p:cNvPr id="48" name="矩形 47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36924" y="51945"/>
              <a:ext cx="2154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1.1.1 Java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的起源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87875" y="4227934"/>
            <a:ext cx="6727229" cy="369332"/>
            <a:chOff x="1605155" y="3504159"/>
            <a:chExt cx="6727229" cy="369332"/>
          </a:xfrm>
        </p:grpSpPr>
        <p:sp>
          <p:nvSpPr>
            <p:cNvPr id="14" name="TextBox 7"/>
            <p:cNvSpPr txBox="1"/>
            <p:nvPr/>
          </p:nvSpPr>
          <p:spPr>
            <a:xfrm>
              <a:off x="1605155" y="350415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A9A9A9"/>
                  </a:solidFill>
                  <a:latin typeface="Impact" pitchFamily="34" charset="0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800" b="1" dirty="0">
                  <a:solidFill>
                    <a:srgbClr val="2676FF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 2014</a:t>
              </a:r>
              <a:endParaRPr kumimoji="0" lang="zh-CN" altLang="en-US" sz="1800" b="1" dirty="0">
                <a:solidFill>
                  <a:srgbClr val="2676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386698" y="3504588"/>
              <a:ext cx="5945686" cy="30777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  <a:buSzPct val="50000"/>
              </a:pP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Oracle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公司</a:t>
              </a:r>
              <a:r>
                <a:rPr lang="zh-CN" altLang="en-US" sz="1400">
                  <a:ea typeface="微软雅黑" panose="020B0503020204020204" pitchFamily="34" charset="-122"/>
                  <a:cs typeface="Times New Roman" panose="02020603050405020304" pitchFamily="18" charset="0"/>
                </a:rPr>
                <a:t>发布了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8 </a:t>
              </a:r>
              <a:r>
                <a:rPr lang="zh-CN" altLang="en-US" sz="1400">
                  <a:ea typeface="微软雅黑" panose="020B0503020204020204" pitchFamily="34" charset="-122"/>
                  <a:cs typeface="Times New Roman" panose="02020603050405020304" pitchFamily="18" charset="0"/>
                </a:rPr>
                <a:t>正式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版。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655351" y="3847361"/>
            <a:ext cx="6659754" cy="369332"/>
            <a:chOff x="1632672" y="3153522"/>
            <a:chExt cx="5289063" cy="369332"/>
          </a:xfrm>
        </p:grpSpPr>
        <p:sp>
          <p:nvSpPr>
            <p:cNvPr id="16" name="TextBox 7"/>
            <p:cNvSpPr txBox="1"/>
            <p:nvPr/>
          </p:nvSpPr>
          <p:spPr>
            <a:xfrm>
              <a:off x="1632672" y="3153522"/>
              <a:ext cx="567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A9A9A9"/>
                  </a:solidFill>
                  <a:latin typeface="Impact" pitchFamily="34" charset="0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800" b="1" dirty="0">
                  <a:solidFill>
                    <a:srgbClr val="2676FF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2011</a:t>
              </a:r>
              <a:endParaRPr kumimoji="0" lang="zh-CN" altLang="en-US" sz="1800" b="1" dirty="0">
                <a:solidFill>
                  <a:srgbClr val="2676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199772" y="3184300"/>
              <a:ext cx="4721963" cy="30777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  <a:buSzPct val="50000"/>
              </a:pP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Oracle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公司发布了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7 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正式版。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27162" y="2571750"/>
            <a:ext cx="6694260" cy="523220"/>
            <a:chOff x="1634008" y="2192546"/>
            <a:chExt cx="6694260" cy="523220"/>
          </a:xfrm>
        </p:grpSpPr>
        <p:sp>
          <p:nvSpPr>
            <p:cNvPr id="5" name="矩形 4"/>
            <p:cNvSpPr/>
            <p:nvPr/>
          </p:nvSpPr>
          <p:spPr>
            <a:xfrm>
              <a:off x="2369946" y="2192546"/>
              <a:ext cx="5958322" cy="52322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公司发布了第二代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平台（简称为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Java2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），分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个版本：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J2SE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J2EE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J2ME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634008" y="222089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CN" sz="1800" b="1" dirty="0">
                  <a:solidFill>
                    <a:srgbClr val="2676FF"/>
                  </a:solidFill>
                  <a:ea typeface="微软雅黑" pitchFamily="34" charset="-122"/>
                  <a:cs typeface="Times New Roman" panose="02020603050405020304" pitchFamily="18" charset="0"/>
                </a:rPr>
                <a:t>1999</a:t>
              </a:r>
              <a:endParaRPr kumimoji="0" lang="zh-CN" altLang="en-US" sz="1800" b="1" dirty="0">
                <a:solidFill>
                  <a:srgbClr val="2676FF"/>
                </a:solidFill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48190" y="3112949"/>
            <a:ext cx="6673232" cy="369332"/>
            <a:chOff x="1655036" y="2695688"/>
            <a:chExt cx="6673232" cy="369332"/>
          </a:xfrm>
        </p:grpSpPr>
        <p:sp>
          <p:nvSpPr>
            <p:cNvPr id="7" name="矩形 6"/>
            <p:cNvSpPr/>
            <p:nvPr/>
          </p:nvSpPr>
          <p:spPr>
            <a:xfrm>
              <a:off x="2368530" y="2738903"/>
              <a:ext cx="5959738" cy="30777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公司发布了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6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个版本更名为：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EE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ME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655036" y="2695688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CN" sz="1800" b="1" dirty="0">
                  <a:solidFill>
                    <a:srgbClr val="2676FF"/>
                  </a:solidFill>
                  <a:ea typeface="微软雅黑" pitchFamily="34" charset="-122"/>
                  <a:cs typeface="Times New Roman" panose="02020603050405020304" pitchFamily="18" charset="0"/>
                </a:rPr>
                <a:t>2005</a:t>
              </a:r>
              <a:endParaRPr kumimoji="0" lang="zh-CN" altLang="en-US" sz="1800" b="1" dirty="0">
                <a:solidFill>
                  <a:srgbClr val="2676FF"/>
                </a:solidFill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74870" y="651343"/>
            <a:ext cx="6651389" cy="738664"/>
            <a:chOff x="1674870" y="651343"/>
            <a:chExt cx="6651389" cy="738664"/>
          </a:xfrm>
        </p:grpSpPr>
        <p:sp>
          <p:nvSpPr>
            <p:cNvPr id="41" name="TextBox 9"/>
            <p:cNvSpPr txBox="1"/>
            <p:nvPr/>
          </p:nvSpPr>
          <p:spPr>
            <a:xfrm>
              <a:off x="2378373" y="651343"/>
              <a:ext cx="5947886" cy="73866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  <a:buSzPct val="50000"/>
              </a:pP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J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源自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1991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400" dirty="0">
                  <a:solidFill>
                    <a:srgbClr val="267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Sun Microsystems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公司开展的一个叫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Green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的项目，是由被称之为</a:t>
              </a:r>
              <a:r>
                <a:rPr lang="en-US" altLang="zh-CN" sz="1400" dirty="0">
                  <a:solidFill>
                    <a:srgbClr val="267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Java</a:t>
              </a:r>
              <a:r>
                <a:rPr lang="zh-CN" altLang="en-US" sz="1400" dirty="0">
                  <a:solidFill>
                    <a:srgbClr val="267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之父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1400" dirty="0">
                  <a:solidFill>
                    <a:srgbClr val="267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James Gosling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和同事们为消费类电子产品的嵌入式芯片而设计的语言，起初被称为</a:t>
              </a: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Oak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1400" dirty="0"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674870" y="82411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CN" sz="1800" b="1" kern="0" dirty="0">
                  <a:solidFill>
                    <a:srgbClr val="2676FF"/>
                  </a:solidFill>
                  <a:ea typeface="微软雅黑" pitchFamily="34" charset="-122"/>
                  <a:cs typeface="Times New Roman" panose="02020603050405020304" pitchFamily="18" charset="0"/>
                </a:rPr>
                <a:t>1991</a:t>
              </a:r>
              <a:endParaRPr kumimoji="0" lang="zh-CN" altLang="en-US" sz="1800" b="1" kern="0" dirty="0">
                <a:solidFill>
                  <a:srgbClr val="2676FF"/>
                </a:solidFill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613955" y="2202729"/>
            <a:ext cx="6714312" cy="428349"/>
            <a:chOff x="1661784" y="2203480"/>
            <a:chExt cx="6071166" cy="369333"/>
          </a:xfrm>
        </p:grpSpPr>
        <p:sp>
          <p:nvSpPr>
            <p:cNvPr id="18" name="矩形 17"/>
            <p:cNvSpPr/>
            <p:nvPr/>
          </p:nvSpPr>
          <p:spPr>
            <a:xfrm>
              <a:off x="2344883" y="2211710"/>
              <a:ext cx="5388067" cy="265373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Sun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公司发布了</a:t>
              </a: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Java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的第一个开发工具包：</a:t>
              </a: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JDK 1.0</a:t>
              </a:r>
              <a:endParaRPr lang="zh-CN" altLang="en-US" sz="1400" dirty="0"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661784" y="2203480"/>
              <a:ext cx="646331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CN" sz="1800" b="1" dirty="0">
                  <a:solidFill>
                    <a:srgbClr val="2676FF"/>
                  </a:solidFill>
                  <a:ea typeface="微软雅黑" pitchFamily="34" charset="-122"/>
                  <a:cs typeface="Times New Roman" panose="02020603050405020304" pitchFamily="18" charset="0"/>
                </a:rPr>
                <a:t>1996</a:t>
              </a:r>
              <a:endParaRPr kumimoji="0" lang="zh-CN" altLang="en-US" sz="1800" b="1" dirty="0">
                <a:solidFill>
                  <a:srgbClr val="2676FF"/>
                </a:solidFill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507A8B7-954D-AD43-8941-F2E1C749F1CF}"/>
              </a:ext>
            </a:extLst>
          </p:cNvPr>
          <p:cNvGrpSpPr/>
          <p:nvPr/>
        </p:nvGrpSpPr>
        <p:grpSpPr>
          <a:xfrm>
            <a:off x="1590680" y="4515966"/>
            <a:ext cx="6727229" cy="369332"/>
            <a:chOff x="1605155" y="3504159"/>
            <a:chExt cx="6727229" cy="369332"/>
          </a:xfrm>
        </p:grpSpPr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D4FD3E0-CC6E-D341-B495-43D2BA708057}"/>
                </a:ext>
              </a:extLst>
            </p:cNvPr>
            <p:cNvSpPr txBox="1"/>
            <p:nvPr/>
          </p:nvSpPr>
          <p:spPr>
            <a:xfrm>
              <a:off x="1605155" y="350415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A9A9A9"/>
                  </a:solidFill>
                  <a:latin typeface="Impact" pitchFamily="34" charset="0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800" b="1" dirty="0">
                  <a:solidFill>
                    <a:srgbClr val="2676FF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 2017</a:t>
              </a:r>
              <a:endParaRPr kumimoji="0" lang="zh-CN" altLang="en-US" sz="1800" b="1" dirty="0">
                <a:solidFill>
                  <a:srgbClr val="2676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304913E-0645-8945-879B-BA0E5223D84F}"/>
                </a:ext>
              </a:extLst>
            </p:cNvPr>
            <p:cNvSpPr/>
            <p:nvPr/>
          </p:nvSpPr>
          <p:spPr>
            <a:xfrm>
              <a:off x="2386698" y="3504588"/>
              <a:ext cx="5945686" cy="30777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  <a:buSzPct val="50000"/>
              </a:pP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Oracle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公司发布了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9 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正式版。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36A17D0-B824-CA2A-E01D-FC5D51F18BF1}"/>
              </a:ext>
            </a:extLst>
          </p:cNvPr>
          <p:cNvGrpSpPr/>
          <p:nvPr/>
        </p:nvGrpSpPr>
        <p:grpSpPr>
          <a:xfrm>
            <a:off x="1596282" y="4845333"/>
            <a:ext cx="6727229" cy="369332"/>
            <a:chOff x="1605155" y="3504159"/>
            <a:chExt cx="6727229" cy="369332"/>
          </a:xfrm>
        </p:grpSpPr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7294D186-EE50-4A72-AF18-E0CD3676C0EF}"/>
                </a:ext>
              </a:extLst>
            </p:cNvPr>
            <p:cNvSpPr txBox="1"/>
            <p:nvPr/>
          </p:nvSpPr>
          <p:spPr>
            <a:xfrm>
              <a:off x="1605155" y="350415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A9A9A9"/>
                  </a:solidFill>
                  <a:latin typeface="Impact" pitchFamily="34" charset="0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800" b="1" dirty="0">
                  <a:solidFill>
                    <a:srgbClr val="2676FF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 2022</a:t>
              </a:r>
              <a:endParaRPr kumimoji="0" lang="zh-CN" altLang="en-US" sz="1800" b="1" dirty="0">
                <a:solidFill>
                  <a:srgbClr val="2676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2DCA9CF-3117-9548-07F7-21A2CE877866}"/>
                </a:ext>
              </a:extLst>
            </p:cNvPr>
            <p:cNvSpPr/>
            <p:nvPr/>
          </p:nvSpPr>
          <p:spPr>
            <a:xfrm>
              <a:off x="2386698" y="3504588"/>
              <a:ext cx="5945686" cy="30777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  <a:buSzPct val="50000"/>
              </a:pPr>
              <a:r>
                <a:rPr lang="en-US" altLang="zh-CN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Oracle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公司发布了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 19 </a:t>
              </a:r>
              <a:r>
                <a:rPr lang="zh-CN" altLang="en-US" sz="14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正式版。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0668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0" y="0"/>
            <a:ext cx="3491880" cy="504000"/>
            <a:chOff x="0" y="0"/>
            <a:chExt cx="3491880" cy="504000"/>
          </a:xfrm>
        </p:grpSpPr>
        <p:sp>
          <p:nvSpPr>
            <p:cNvPr id="48" name="矩形 47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36924" y="51945"/>
              <a:ext cx="2154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Unix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与</a:t>
              </a: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语言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84A3255-4026-5759-6EE2-4502C12DC4B9}"/>
              </a:ext>
            </a:extLst>
          </p:cNvPr>
          <p:cNvSpPr txBox="1"/>
          <p:nvPr/>
        </p:nvSpPr>
        <p:spPr>
          <a:xfrm>
            <a:off x="323528" y="1059582"/>
            <a:ext cx="8568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第一版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是用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PDP-7</a:t>
            </a:r>
            <a:r>
              <a:rPr lang="zh-CN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汇编语言"/>
              </a:rPr>
              <a:t>汇编语言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编写的，一些应用是由叫做</a:t>
            </a:r>
            <a:r>
              <a:rPr lang="en-US" altLang="zh-CN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B语言"/>
              </a:rPr>
              <a:t>B</a:t>
            </a:r>
            <a:r>
              <a:rPr lang="zh-CN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B语言"/>
              </a:rPr>
              <a:t>语言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解释型语言"/>
              </a:rPr>
              <a:t>解释型语言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和汇编语言混合编写的。在进行</a:t>
            </a:r>
            <a:r>
              <a:rPr lang="zh-CN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系统编程"/>
              </a:rPr>
              <a:t>系统编程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时不够强大，所以汤普逊和里奇对其进行了改造，并于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1971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年共同发明了</a:t>
            </a:r>
            <a:r>
              <a:rPr lang="en-US" altLang="zh-CN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C语言"/>
              </a:rPr>
              <a:t>C</a:t>
            </a:r>
            <a:r>
              <a:rPr lang="zh-CN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C语言"/>
              </a:rPr>
              <a:t>语言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  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1973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年汤普逊和里奇用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语言重写了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，形成第三版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。在当时，为了实现最高效率，系统程序都是由汇编语言编写，所以汤普逊和里奇此举是极具大胆创新和革命意义的。用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语言编写的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代码简洁紧凑、易</a:t>
            </a:r>
            <a:r>
              <a:rPr lang="zh-CN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移植 (软件)"/>
              </a:rPr>
              <a:t>移植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、易读、易修改，为此后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的发展奠定了坚实基础。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5574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637D127-266D-E645-85B6-A7F4712FFF89}"/>
              </a:ext>
            </a:extLst>
          </p:cNvPr>
          <p:cNvGrpSpPr/>
          <p:nvPr/>
        </p:nvGrpSpPr>
        <p:grpSpPr>
          <a:xfrm>
            <a:off x="0" y="0"/>
            <a:ext cx="3491880" cy="504000"/>
            <a:chOff x="0" y="0"/>
            <a:chExt cx="3491880" cy="504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A05AB37-6EE1-3E4A-9D4B-CBFE1BEDE566}"/>
                </a:ext>
              </a:extLst>
            </p:cNvPr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C6B9C8-0FEB-F845-BE92-295524092FA7}"/>
                </a:ext>
              </a:extLst>
            </p:cNvPr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5660841-204A-F245-8EF0-90B472660F86}"/>
                </a:ext>
              </a:extLst>
            </p:cNvPr>
            <p:cNvSpPr txBox="1"/>
            <p:nvPr/>
          </p:nvSpPr>
          <p:spPr>
            <a:xfrm>
              <a:off x="1336924" y="51945"/>
              <a:ext cx="2154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的历史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4AA0FBC-B263-194D-B951-94C040BEF932}"/>
              </a:ext>
            </a:extLst>
          </p:cNvPr>
          <p:cNvSpPr txBox="1"/>
          <p:nvPr/>
        </p:nvSpPr>
        <p:spPr>
          <a:xfrm>
            <a:off x="983500" y="669925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版本更新虽然快，但语言特性保持稳定，向下兼容！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798B80-3E4C-CE73-6D7D-F458259E1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3" y="1144682"/>
            <a:ext cx="7772400" cy="37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0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j">
  <a:themeElements>
    <a:clrScheme name="sj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66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j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66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G:\Documents and Settings\sj\Application Data\Microsoft\Templates\sj.pot</Template>
  <TotalTime>6526</TotalTime>
  <Words>2449</Words>
  <Application>Microsoft Macintosh PowerPoint</Application>
  <PresentationFormat>全屏显示(16:9)</PresentationFormat>
  <Paragraphs>301</Paragraphs>
  <Slides>48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方正姚体</vt:lpstr>
      <vt:lpstr>SimHei</vt:lpstr>
      <vt:lpstr>微软雅黑</vt:lpstr>
      <vt:lpstr>Arial</vt:lpstr>
      <vt:lpstr>Arial Black</vt:lpstr>
      <vt:lpstr>Calibri</vt:lpstr>
      <vt:lpstr>Impact</vt:lpstr>
      <vt:lpstr>Times New Roman</vt:lpstr>
      <vt:lpstr>Trebuchet MS</vt:lpstr>
      <vt:lpstr>Wingdings</vt:lpstr>
      <vt:lpstr>sj</vt:lpstr>
      <vt:lpstr>第1章  面向对象与Java 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Java风云人物</vt:lpstr>
      <vt:lpstr>PowerPoint 演示文稿</vt:lpstr>
      <vt:lpstr>PowerPoint 演示文稿</vt:lpstr>
      <vt:lpstr>PowerPoint 演示文稿</vt:lpstr>
      <vt:lpstr>本课程的主要参考教材</vt:lpstr>
      <vt:lpstr>本课程的主要教材</vt:lpstr>
      <vt:lpstr>推荐参考书</vt:lpstr>
      <vt:lpstr>考试成绩</vt:lpstr>
      <vt:lpstr>联系我</vt:lpstr>
      <vt:lpstr>课程群</vt:lpstr>
      <vt:lpstr>课程群</vt:lpstr>
      <vt:lpstr>1.2 Java的开发环境 </vt:lpstr>
      <vt:lpstr>PowerPoint 演示文稿</vt:lpstr>
      <vt:lpstr>PowerPoint 演示文稿</vt:lpstr>
      <vt:lpstr>PowerPoint 演示文稿</vt:lpstr>
      <vt:lpstr>Java的三个开发运行平台示意图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 面向对象软件开发概述</dc:title>
  <dc:creator>sj</dc:creator>
  <cp:lastModifiedBy>Microsoft Office User</cp:lastModifiedBy>
  <cp:revision>413</cp:revision>
  <cp:lastPrinted>2014-09-03T11:32:20Z</cp:lastPrinted>
  <dcterms:created xsi:type="dcterms:W3CDTF">2003-08-02T07:43:01Z</dcterms:created>
  <dcterms:modified xsi:type="dcterms:W3CDTF">2024-02-27T07:17:53Z</dcterms:modified>
</cp:coreProperties>
</file>